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2" r:id="rId3"/>
    <p:sldId id="267" r:id="rId4"/>
    <p:sldId id="271" r:id="rId5"/>
    <p:sldId id="276" r:id="rId6"/>
    <p:sldId id="263" r:id="rId7"/>
    <p:sldId id="273" r:id="rId8"/>
    <p:sldId id="258" r:id="rId9"/>
    <p:sldId id="257" r:id="rId10"/>
    <p:sldId id="268" r:id="rId11"/>
    <p:sldId id="269" r:id="rId12"/>
    <p:sldId id="274" r:id="rId13"/>
    <p:sldId id="277" r:id="rId14"/>
    <p:sldId id="26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FF"/>
    <a:srgbClr val="33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E5028-14C3-4676-B49F-2D93BBC4662A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1E3E10-98D2-42F6-917C-EA10F32E8F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E3E10-98D2-42F6-917C-EA10F32E8FA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s://gdetraffic.com/tag_YouTube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tareportal.com/" TargetMode="External"/><Relationship Id="rId2" Type="http://schemas.openxmlformats.org/officeDocument/2006/relationships/hyperlink" Target="https://www.oberlo.com/blog/social-media-marketing-statistic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kodeksy-kz.com/ka/grazhdanskij_kodeks_osobennaya_chast/976.ht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699792" y="1700808"/>
            <a:ext cx="6192688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normalizeH="0" baseline="0" noProof="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Соблюдение авторского права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normalizeH="0" baseline="0" noProof="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в интернет пространстве</a:t>
            </a:r>
            <a:endParaRPr kumimoji="0" lang="ru-RU" sz="3600" b="1" i="0" u="none" strike="noStrike" kern="1200" normalizeH="0" baseline="0" noProof="0" dirty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5148064" y="4653136"/>
            <a:ext cx="3637069" cy="1584177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     </a:t>
            </a:r>
          </a:p>
          <a:p>
            <a:pPr>
              <a:spcBef>
                <a:spcPts val="0"/>
              </a:spcBef>
              <a:buNone/>
            </a:pPr>
            <a:endParaRPr lang="ru-RU" sz="18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2020 г.</a:t>
            </a:r>
            <a:endParaRPr lang="ru-RU" sz="1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9752" y="571480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b="1" dirty="0" smtClean="0">
                <a:ln w="9525">
                  <a:solidFill>
                    <a:srgbClr val="0070C0"/>
                  </a:solidFill>
                </a:ln>
                <a:solidFill>
                  <a:srgbClr val="0000CC"/>
                </a:solidFill>
                <a:latin typeface="+mj-lt"/>
              </a:rPr>
              <a:t>     Нуринская ЦБС</a:t>
            </a:r>
          </a:p>
          <a:p>
            <a:pPr algn="ctr"/>
            <a:r>
              <a:rPr lang="kk-KZ" b="1" dirty="0" smtClean="0">
                <a:ln w="9525">
                  <a:solidFill>
                    <a:srgbClr val="0070C0"/>
                  </a:solidFill>
                </a:ln>
                <a:solidFill>
                  <a:srgbClr val="0000CC"/>
                </a:solidFill>
                <a:latin typeface="+mj-lt"/>
              </a:rPr>
              <a:t>     Центральная  детская библиотека</a:t>
            </a:r>
            <a:endParaRPr lang="kk-KZ" b="1" dirty="0">
              <a:ln w="9525">
                <a:solidFill>
                  <a:srgbClr val="0070C0"/>
                </a:solidFill>
              </a:ln>
              <a:solidFill>
                <a:srgbClr val="0000CC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8064" y="3501008"/>
            <a:ext cx="2841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Онлайн - консультация</a:t>
            </a:r>
            <a:endParaRPr lang="ru-RU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7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правильно использовать объекты авторского права в </a:t>
            </a:r>
            <a:r>
              <a:rPr lang="ru-RU" sz="27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соцсетях</a:t>
            </a:r>
            <a:r>
              <a:rPr lang="ru-RU" sz="27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115616" y="1556793"/>
            <a:ext cx="4176464" cy="3816424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solidFill>
                  <a:srgbClr val="0000CC"/>
                </a:solidFill>
                <a:latin typeface="+mj-lt"/>
              </a:rPr>
              <a:t>Чтобы избежать нарушения авторского права при работе в </a:t>
            </a:r>
            <a:r>
              <a:rPr lang="ru-RU" b="1" dirty="0" err="1" smtClean="0">
                <a:solidFill>
                  <a:srgbClr val="0000CC"/>
                </a:solidFill>
                <a:latin typeface="+mj-lt"/>
              </a:rPr>
              <a:t>соцсетях</a:t>
            </a:r>
            <a:r>
              <a:rPr lang="ru-RU" b="1" dirty="0" smtClean="0">
                <a:solidFill>
                  <a:srgbClr val="0000CC"/>
                </a:solidFill>
                <a:latin typeface="+mj-lt"/>
              </a:rPr>
              <a:t>, используйте такой способ размещения чужих фото и видео, как </a:t>
            </a:r>
            <a:r>
              <a:rPr lang="ru-RU" b="1" dirty="0" err="1" smtClean="0">
                <a:solidFill>
                  <a:srgbClr val="0000CC"/>
                </a:solidFill>
                <a:latin typeface="+mj-lt"/>
              </a:rPr>
              <a:t>хотлинк</a:t>
            </a:r>
            <a:r>
              <a:rPr lang="ru-RU" b="1" dirty="0" smtClean="0">
                <a:solidFill>
                  <a:srgbClr val="0000CC"/>
                </a:solidFill>
                <a:latin typeface="+mj-lt"/>
              </a:rPr>
              <a:t> (</a:t>
            </a:r>
            <a:r>
              <a:rPr lang="ru-RU" b="1" dirty="0" err="1" smtClean="0">
                <a:solidFill>
                  <a:srgbClr val="0000CC"/>
                </a:solidFill>
                <a:latin typeface="+mj-lt"/>
              </a:rPr>
              <a:t>in-line</a:t>
            </a:r>
            <a:r>
              <a:rPr lang="ru-RU" b="1" dirty="0" smtClean="0">
                <a:solidFill>
                  <a:srgbClr val="0000CC"/>
                </a:solidFill>
                <a:latin typeface="+mj-lt"/>
              </a:rPr>
              <a:t> </a:t>
            </a:r>
            <a:r>
              <a:rPr lang="ru-RU" b="1" dirty="0" err="1" smtClean="0">
                <a:solidFill>
                  <a:srgbClr val="0000CC"/>
                </a:solidFill>
                <a:latin typeface="+mj-lt"/>
              </a:rPr>
              <a:t>linking</a:t>
            </a:r>
            <a:r>
              <a:rPr lang="ru-RU" b="1" dirty="0" smtClean="0">
                <a:solidFill>
                  <a:srgbClr val="0000CC"/>
                </a:solidFill>
                <a:latin typeface="+mj-lt"/>
              </a:rPr>
              <a:t>). Это позволит вам разместить изображение с другого ресурса на своей странице без непосредственного копирования. Это не требует разрешения, согласования, не нарушает авторские права и является автоматическим указанием автора и ресурса.</a:t>
            </a:r>
          </a:p>
          <a:p>
            <a:endParaRPr lang="ru-RU" dirty="0"/>
          </a:p>
        </p:txBody>
      </p:sp>
      <p:pic>
        <p:nvPicPr>
          <p:cNvPr id="6" name="Содержимое 5" descr="Авторское право в соцсетях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556792"/>
            <a:ext cx="3394075" cy="3362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933056"/>
            <a:ext cx="7355160" cy="1152128"/>
          </a:xfrm>
        </p:spPr>
        <p:txBody>
          <a:bodyPr>
            <a:normAutofit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>
                <a:solidFill>
                  <a:srgbClr val="C00000"/>
                </a:solidFill>
              </a:rPr>
              <a:t>В этом случаи не нужно бояться, что, кликнув на изображение, пользователь уйдёт к конкуренту.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6016" y="692696"/>
            <a:ext cx="3970784" cy="3312367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b="1" dirty="0" smtClean="0">
                <a:solidFill>
                  <a:srgbClr val="0000CC"/>
                </a:solidFill>
                <a:latin typeface="+mj-lt"/>
              </a:rPr>
              <a:t>Каждое изображение в Facebook и Инстаграме имеет свой url. Скопировав его, вы копируете лишь ссылку, но не само изображение, в то же время оно будет видимым для подписчиков вашей страницы. В Твиттере заимствовать контент ещё проще и удобней: выбираете </a:t>
            </a:r>
            <a:r>
              <a:rPr lang="ru-RU" b="1" dirty="0" err="1" smtClean="0">
                <a:solidFill>
                  <a:srgbClr val="0000CC"/>
                </a:solidFill>
                <a:latin typeface="+mj-lt"/>
              </a:rPr>
              <a:t>твит</a:t>
            </a:r>
            <a:r>
              <a:rPr lang="ru-RU" b="1" dirty="0" smtClean="0">
                <a:solidFill>
                  <a:srgbClr val="0000CC"/>
                </a:solidFill>
                <a:latin typeface="+mj-lt"/>
              </a:rPr>
              <a:t>, копируете и вставляете куда нужно ссылку на него, в результате виден сам </a:t>
            </a:r>
            <a:r>
              <a:rPr lang="ru-RU" b="1" dirty="0" err="1" smtClean="0">
                <a:solidFill>
                  <a:srgbClr val="0000CC"/>
                </a:solidFill>
                <a:latin typeface="+mj-lt"/>
              </a:rPr>
              <a:t>твит</a:t>
            </a:r>
            <a:r>
              <a:rPr lang="ru-RU" b="1" dirty="0" smtClean="0">
                <a:solidFill>
                  <a:srgbClr val="0000CC"/>
                </a:solidFill>
                <a:latin typeface="+mj-lt"/>
              </a:rPr>
              <a:t> и комментарии, и фото к нему.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4" descr="Авторское право в соцсетях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92696"/>
            <a:ext cx="3438617" cy="3340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5760640" cy="1512168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/>
            <a:r>
              <a:rPr lang="ru-RU" sz="27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7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7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7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7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 способов легально добавить </a:t>
            </a:r>
            <a:br>
              <a:rPr lang="ru-RU" sz="27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7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любимый трек в свой пост:</a:t>
            </a:r>
            <a:br>
              <a:rPr lang="ru-RU" sz="27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7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7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7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2132856"/>
            <a:ext cx="7787208" cy="3993307"/>
          </a:xfrm>
        </p:spPr>
        <p:txBody>
          <a:bodyPr>
            <a:normAutofit fontScale="77500" lnSpcReduction="20000"/>
          </a:bodyPr>
          <a:lstStyle/>
          <a:p>
            <a:pPr fontAlgn="base">
              <a:buNone/>
            </a:pP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       1.Используй открытые библиотеки звуков музыки (</a:t>
            </a:r>
            <a:r>
              <a:rPr lang="ru-RU" sz="2000" b="1" u="sng" dirty="0" err="1" smtClean="0">
                <a:solidFill>
                  <a:srgbClr val="0000CC"/>
                </a:solidFill>
                <a:latin typeface="+mj-lt"/>
                <a:hlinkClick r:id="rId2"/>
              </a:rPr>
              <a:t>Youtube</a:t>
            </a: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, BBC, и др.)</a:t>
            </a:r>
            <a:br>
              <a:rPr lang="ru-RU" sz="2000" b="1" dirty="0" smtClean="0">
                <a:solidFill>
                  <a:srgbClr val="0000CC"/>
                </a:solidFill>
                <a:latin typeface="+mj-lt"/>
              </a:rPr>
            </a:b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2. Замедли/ускорь на 3-5% музыкальную дорожку.</a:t>
            </a:r>
            <a:br>
              <a:rPr lang="ru-RU" sz="2000" b="1" dirty="0" smtClean="0">
                <a:solidFill>
                  <a:srgbClr val="0000CC"/>
                </a:solidFill>
                <a:latin typeface="+mj-lt"/>
              </a:rPr>
            </a:b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3. Склей дополнительный эффект к основной дорожке.</a:t>
            </a:r>
            <a:br>
              <a:rPr lang="ru-RU" sz="2000" b="1" dirty="0" smtClean="0">
                <a:solidFill>
                  <a:srgbClr val="0000CC"/>
                </a:solidFill>
                <a:latin typeface="+mj-lt"/>
              </a:rPr>
            </a:b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4. Добавь похожую мелодию фоном под основной трек.</a:t>
            </a:r>
            <a:br>
              <a:rPr lang="ru-RU" sz="2000" b="1" dirty="0" smtClean="0">
                <a:solidFill>
                  <a:srgbClr val="0000CC"/>
                </a:solidFill>
                <a:latin typeface="+mj-lt"/>
              </a:rPr>
            </a:b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5. Монтируйте в ритм, такт музыки. Прочувствуйте этот момент. Это важно.</a:t>
            </a:r>
            <a:br>
              <a:rPr lang="ru-RU" sz="2000" b="1" dirty="0" smtClean="0">
                <a:solidFill>
                  <a:srgbClr val="0000CC"/>
                </a:solidFill>
                <a:latin typeface="+mj-lt"/>
              </a:rPr>
            </a:b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6. Купи подписку на проверенные сервисы с коммерческими лицензиями на музыку.</a:t>
            </a:r>
            <a:br>
              <a:rPr lang="ru-RU" sz="2000" b="1" dirty="0" smtClean="0">
                <a:solidFill>
                  <a:srgbClr val="0000CC"/>
                </a:solidFill>
                <a:latin typeface="+mj-lt"/>
              </a:rPr>
            </a:b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7. В открытую используйте популярный трек, указывая автора в подписи к видео. Тогда автор разделит с вами доход от рекламы. </a:t>
            </a:r>
            <a:br>
              <a:rPr lang="ru-RU" sz="2000" b="1" dirty="0" smtClean="0">
                <a:solidFill>
                  <a:srgbClr val="0000CC"/>
                </a:solidFill>
                <a:latin typeface="+mj-lt"/>
              </a:rPr>
            </a:b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8. На крайний случай можно использовать концертную запись, почистив ее от шума или добавив эффекты. </a:t>
            </a:r>
            <a:br>
              <a:rPr lang="ru-RU" sz="2000" b="1" dirty="0" smtClean="0">
                <a:solidFill>
                  <a:srgbClr val="0000CC"/>
                </a:solidFill>
                <a:latin typeface="+mj-lt"/>
              </a:rPr>
            </a:b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9. Перед загрузкой видео, проверьте авторство в разделе “Условия использования музыки”.</a:t>
            </a:r>
            <a:br>
              <a:rPr lang="ru-RU" sz="2000" b="1" dirty="0" smtClean="0">
                <a:solidFill>
                  <a:srgbClr val="0000CC"/>
                </a:solidFill>
                <a:latin typeface="+mj-lt"/>
              </a:rPr>
            </a:b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                  10. Всегда заканчивайте на логично музыкальном моменте. </a:t>
            </a:r>
          </a:p>
          <a:p>
            <a:pPr fontAlgn="base">
              <a:buNone/>
            </a:pP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                              Ролик,   оконченный на середине припева или когда по</a:t>
            </a:r>
          </a:p>
          <a:p>
            <a:pPr fontAlgn="base">
              <a:buNone/>
            </a:pP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                              слышимости идет развитие звучит не очень.</a:t>
            </a:r>
          </a:p>
          <a:p>
            <a:pPr>
              <a:buNone/>
            </a:pPr>
            <a:r>
              <a:rPr lang="ru-RU" sz="2000" dirty="0" smtClean="0">
                <a:latin typeface="+mj-lt"/>
              </a:rPr>
              <a:t> </a:t>
            </a:r>
            <a:endParaRPr lang="ru-RU" sz="2000" dirty="0">
              <a:latin typeface="+mj-lt"/>
            </a:endParaRPr>
          </a:p>
        </p:txBody>
      </p:sp>
      <p:pic>
        <p:nvPicPr>
          <p:cNvPr id="4" name="Picture 6" descr="Регистрация авторских прав в Казахстане. Сравнить цены, купить  потребительские товары на маркетплейсе Satu.k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188640"/>
            <a:ext cx="19050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15816" y="908721"/>
            <a:ext cx="5770984" cy="439248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kk-KZ" b="1" dirty="0" smtClean="0">
                <a:solidFill>
                  <a:srgbClr val="C00000"/>
                </a:solidFill>
              </a:rPr>
              <a:t>   </a:t>
            </a:r>
            <a:r>
              <a:rPr lang="kk-KZ" sz="2400" b="1" dirty="0" smtClean="0">
                <a:solidFill>
                  <a:srgbClr val="C00000"/>
                </a:solidFill>
                <a:latin typeface="+mj-lt"/>
              </a:rPr>
              <a:t>Помните:</a:t>
            </a:r>
            <a:r>
              <a:rPr lang="kk-KZ" sz="2400" b="1" dirty="0" smtClean="0">
                <a:latin typeface="+mj-lt"/>
              </a:rPr>
              <a:t> </a:t>
            </a: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За </a:t>
            </a: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незаконное использование авторских прав, приобретение, хранение, перемещение или изготовление контрафактных экземпляров объектов авторских прав, присвоение авторства или принуждение к соавторству грозят  штрафные санкции согласно Гражданскому кодексу Республики Казахстан</a:t>
            </a:r>
            <a:r>
              <a:rPr lang="ru-RU" sz="2000" b="1" dirty="0" smtClean="0">
                <a:latin typeface="+mj-lt"/>
              </a:rPr>
              <a:t>.</a:t>
            </a:r>
          </a:p>
          <a:p>
            <a:endParaRPr lang="ru-RU" sz="2400" dirty="0"/>
          </a:p>
        </p:txBody>
      </p:sp>
      <p:pic>
        <p:nvPicPr>
          <p:cNvPr id="34818" name="Picture 2" descr="https://img2.freepng.ru/20180326/ooq/kisspng-red-5ab92f6e77c724.97993351152208574249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96752"/>
            <a:ext cx="1772072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39952" y="5229200"/>
            <a:ext cx="46805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Кумпан Л</a:t>
            </a:r>
            <a:r>
              <a:rPr lang="en-US" sz="1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r>
              <a:rPr lang="ru-RU" sz="1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А. </a:t>
            </a:r>
            <a:r>
              <a:rPr lang="ru-RU" sz="1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руководитель </a:t>
            </a:r>
            <a:r>
              <a:rPr lang="ru-RU" sz="1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методико-библиографического сектора  по работе с детьми ЦДБ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5856" y="2132856"/>
            <a:ext cx="4177747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    </a:t>
            </a:r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СПАСИБО</a:t>
            </a:r>
          </a:p>
          <a:p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ЗА ВНИМАНИЕ!</a:t>
            </a:r>
            <a:endParaRPr lang="ru-RU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Популярная платформа социальных сетей </a:t>
            </a:r>
            <a:b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Казахстане</a:t>
            </a:r>
            <a:endParaRPr lang="ru-RU" sz="2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35696" y="1600200"/>
            <a:ext cx="6851104" cy="4525963"/>
          </a:xfrm>
        </p:spPr>
        <p:txBody>
          <a:bodyPr>
            <a:normAutofit/>
          </a:bodyPr>
          <a:lstStyle/>
          <a:p>
            <a:pPr algn="just"/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согласно информации, размещенной на сайте </a:t>
            </a:r>
            <a:r>
              <a:rPr lang="ru-RU" sz="2000" b="1" u="sng" dirty="0" err="1" smtClean="0">
                <a:solidFill>
                  <a:srgbClr val="0000CC"/>
                </a:solidFill>
                <a:latin typeface="+mj-lt"/>
                <a:hlinkClick r:id="rId2"/>
              </a:rPr>
              <a:t>www.oberlo.com</a:t>
            </a: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 количество людей, ежедневно использующих социальные сети равно 3,5 миллиарда, что составляет 42% населения нашей планеты.</a:t>
            </a:r>
          </a:p>
          <a:p>
            <a:pPr algn="just" fontAlgn="base"/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Facebook – самая популярная платформа социальных сетей. Приложение </a:t>
            </a:r>
            <a:r>
              <a:rPr lang="ru-RU" sz="2000" b="1" dirty="0" err="1" smtClean="0">
                <a:solidFill>
                  <a:srgbClr val="0000CC"/>
                </a:solidFill>
                <a:latin typeface="+mj-lt"/>
              </a:rPr>
              <a:t>Instagram</a:t>
            </a: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 стало огромным прорывом в мире социальных </a:t>
            </a:r>
            <a:r>
              <a:rPr lang="ru-RU" sz="2000" b="1" dirty="0" err="1" smtClean="0">
                <a:solidFill>
                  <a:srgbClr val="0000CC"/>
                </a:solidFill>
                <a:latin typeface="+mj-lt"/>
              </a:rPr>
              <a:t>медиа</a:t>
            </a: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, более чем 1 миллиард пользователей. Согласно статистике размещенной на Сингапурском сайте </a:t>
            </a:r>
            <a:r>
              <a:rPr lang="ru-RU" sz="2000" b="1" u="sng" dirty="0" err="1" smtClean="0">
                <a:solidFill>
                  <a:srgbClr val="0000CC"/>
                </a:solidFill>
                <a:latin typeface="+mj-lt"/>
                <a:hlinkClick r:id="rId3"/>
              </a:rPr>
              <a:t>www.datareportal.com</a:t>
            </a: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  Казахстан находится на 17 месте среди других стран с самыми высокими показателями использования социальной сети </a:t>
            </a:r>
            <a:r>
              <a:rPr lang="ru-RU" sz="2000" b="1" dirty="0" err="1" smtClean="0">
                <a:solidFill>
                  <a:srgbClr val="0000CC"/>
                </a:solidFill>
                <a:latin typeface="+mj-lt"/>
              </a:rPr>
              <a:t>Instagram</a:t>
            </a: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.</a:t>
            </a:r>
          </a:p>
          <a:p>
            <a:endParaRPr lang="ru-RU" dirty="0"/>
          </a:p>
        </p:txBody>
      </p:sp>
      <p:pic>
        <p:nvPicPr>
          <p:cNvPr id="11266" name="Picture 2" descr="http://ogugauo.ru/images/banners/62578-like-icons-button-fb-computer-facebook-icon%2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916832"/>
            <a:ext cx="1204557" cy="1368152"/>
          </a:xfrm>
          <a:prstGeom prst="rect">
            <a:avLst/>
          </a:prstGeom>
          <a:noFill/>
        </p:spPr>
      </p:pic>
      <p:pic>
        <p:nvPicPr>
          <p:cNvPr id="11268" name="Picture 4" descr="https://www.netgozlem.com/wp-content/uploads/2018/05/new-instagram-logo-clipart-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5" y="3645024"/>
            <a:ext cx="1238132" cy="1296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571184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/>
            <a:r>
              <a:rPr lang="ru-RU" sz="2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br>
              <a:rPr lang="ru-RU" sz="2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700" b="1" dirty="0" smtClean="0">
                <a:ln w="11430"/>
                <a:solidFill>
                  <a:srgbClr val="C00000"/>
                </a:solidFill>
              </a:rPr>
              <a:t>«ОБ АВТОРСКОМ ПРАВЕ И СМЕЖНЫХ ПРАВАХ»</a:t>
            </a:r>
            <a:br>
              <a:rPr lang="ru-RU" sz="2700" b="1" dirty="0" smtClean="0">
                <a:ln w="11430"/>
                <a:solidFill>
                  <a:srgbClr val="C00000"/>
                </a:solidFill>
              </a:rPr>
            </a:br>
            <a:r>
              <a:rPr lang="ru-RU" sz="2700" b="1" dirty="0" smtClean="0">
                <a:ln w="11430"/>
                <a:solidFill>
                  <a:srgbClr val="C00000"/>
                </a:solidFill>
              </a:rPr>
              <a:t>Закон Республики Казахстан от 10 июня 1996 года № 6.</a:t>
            </a:r>
            <a:br>
              <a:rPr lang="ru-RU" sz="2700" b="1" dirty="0" smtClean="0">
                <a:ln w="11430"/>
                <a:solidFill>
                  <a:srgbClr val="C00000"/>
                </a:solidFill>
              </a:rPr>
            </a:br>
            <a:endParaRPr lang="ru-RU" sz="2700" b="1" dirty="0">
              <a:ln w="11430"/>
              <a:solidFill>
                <a:srgbClr val="C0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1043608" y="1700808"/>
            <a:ext cx="3744416" cy="3528392"/>
          </a:xfrm>
        </p:spPr>
        <p:txBody>
          <a:bodyPr>
            <a:normAutofit fontScale="40000" lnSpcReduction="20000"/>
          </a:bodyPr>
          <a:lstStyle/>
          <a:p>
            <a:pPr fontAlgn="base">
              <a:buNone/>
            </a:pP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ru-RU" sz="45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Статья 2. Основные понятия, используемые в настоящем Законе.</a:t>
            </a:r>
            <a:endParaRPr lang="ru-RU" sz="4500" b="1" dirty="0" smtClean="0">
              <a:solidFill>
                <a:srgbClr val="C00000"/>
              </a:solidFill>
              <a:latin typeface="+mj-lt"/>
            </a:endParaRPr>
          </a:p>
          <a:p>
            <a:pPr fontAlgn="base">
              <a:buNone/>
            </a:pPr>
            <a:endParaRPr lang="ru-RU" sz="45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 fontAlgn="base">
              <a:buNone/>
            </a:pPr>
            <a:r>
              <a:rPr lang="ru-RU" sz="4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1.    Автор - физическое лицо, творческим трудом которого создано произведение науки, литературы, искусства</a:t>
            </a:r>
            <a:r>
              <a:rPr lang="ru-RU" sz="45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marL="457200" indent="-457200" fontAlgn="base">
              <a:buNone/>
            </a:pPr>
            <a:r>
              <a:rPr lang="ru-RU" sz="45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2.    Авторское право – личные неимущественные и имущественные права автора.</a:t>
            </a:r>
          </a:p>
          <a:p>
            <a:pPr marL="457200" indent="-457200" fontAlgn="base">
              <a:buNone/>
            </a:pPr>
            <a:endParaRPr lang="ru-RU" sz="33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fontAlgn="base">
              <a:buNone/>
            </a:pPr>
            <a:r>
              <a:rPr lang="ru-RU" sz="33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     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5004048" y="1628800"/>
            <a:ext cx="3744416" cy="3312368"/>
          </a:xfrm>
        </p:spPr>
        <p:txBody>
          <a:bodyPr>
            <a:normAutofit/>
          </a:bodyPr>
          <a:lstStyle/>
          <a:p>
            <a:pPr fontAlgn="base">
              <a:buNone/>
            </a:pPr>
            <a:r>
              <a:rPr lang="ru-RU" b="1" dirty="0" smtClean="0"/>
              <a:t>    </a:t>
            </a:r>
            <a:r>
              <a:rPr lang="ru-RU" sz="1800" b="1" dirty="0" smtClean="0">
                <a:solidFill>
                  <a:srgbClr val="C00000"/>
                </a:solidFill>
                <a:latin typeface="+mj-lt"/>
              </a:rPr>
              <a:t>Статья 28. Срок действия авторского права.</a:t>
            </a:r>
            <a:endParaRPr lang="ru-RU" sz="1800" dirty="0" smtClean="0">
              <a:solidFill>
                <a:srgbClr val="C00000"/>
              </a:solidFill>
              <a:latin typeface="+mj-lt"/>
            </a:endParaRPr>
          </a:p>
          <a:p>
            <a:pPr fontAlgn="base">
              <a:buNone/>
            </a:pPr>
            <a:r>
              <a:rPr lang="ru-RU" sz="1800" dirty="0" smtClean="0">
                <a:latin typeface="+mj-lt"/>
              </a:rPr>
              <a:t>      </a:t>
            </a:r>
          </a:p>
          <a:p>
            <a:pPr fontAlgn="base">
              <a:buNone/>
            </a:pPr>
            <a:r>
              <a:rPr lang="ru-RU" sz="1800" b="1" dirty="0" smtClean="0">
                <a:solidFill>
                  <a:srgbClr val="0000CC"/>
                </a:solidFill>
                <a:latin typeface="+mj-lt"/>
              </a:rPr>
              <a:t>1. Авторское право действует в течение всей жизни автора и семидесяти лет после его смерти.</a:t>
            </a:r>
          </a:p>
          <a:p>
            <a:endParaRPr lang="ru-RU" dirty="0"/>
          </a:p>
        </p:txBody>
      </p:sp>
      <p:pic>
        <p:nvPicPr>
          <p:cNvPr id="10" name="Picture 6" descr="Регистрация авторских прав в Казахстане. Сравнить цены, купить  потребительские товары на маркетплейсе Satu.k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4869160"/>
            <a:ext cx="1840900" cy="169362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555776" y="4869160"/>
            <a:ext cx="4148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  <a:latin typeface="+mj-lt"/>
              </a:rPr>
              <a:t>Подробнее</a:t>
            </a:r>
            <a:r>
              <a:rPr lang="ru-RU" sz="1600" dirty="0" smtClean="0">
                <a:latin typeface="+mj-lt"/>
              </a:rPr>
              <a:t>:</a:t>
            </a:r>
            <a:r>
              <a:rPr lang="en-US" sz="1600" u="sng" dirty="0" smtClean="0">
                <a:solidFill>
                  <a:srgbClr val="0000CC"/>
                </a:solidFill>
                <a:latin typeface="+mj-lt"/>
              </a:rPr>
              <a:t>http://adilet.zan.kz/rus/docs/Z960000006</a:t>
            </a:r>
            <a:endParaRPr lang="ru-RU" sz="1600" u="sng" dirty="0" smtClean="0">
              <a:solidFill>
                <a:srgbClr val="0000CC"/>
              </a:solidFill>
              <a:latin typeface="+mj-lt"/>
            </a:endParaRPr>
          </a:p>
        </p:txBody>
      </p:sp>
      <p:sp>
        <p:nvSpPr>
          <p:cNvPr id="1027" name="AutoShape 3" descr="Как защитить авторские пра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Гражданский кодекс РК (особенная часть)</a:t>
            </a:r>
            <a:b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от 1 июля 1999 года № 409</a:t>
            </a:r>
            <a:endParaRPr lang="ru-RU" sz="2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00CC"/>
                </a:solidFill>
                <a:latin typeface="+mj-lt"/>
              </a:rPr>
              <a:t>   </a:t>
            </a: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 </a:t>
            </a:r>
            <a:r>
              <a:rPr lang="ru-RU" sz="5000" dirty="0" smtClean="0">
                <a:latin typeface="+mj-lt"/>
              </a:rPr>
              <a:t/>
            </a:r>
            <a:br>
              <a:rPr lang="ru-RU" sz="5000" dirty="0" smtClean="0">
                <a:latin typeface="+mj-lt"/>
              </a:rPr>
            </a:br>
            <a:r>
              <a:rPr lang="ru-RU" sz="8000" b="1" dirty="0" smtClean="0">
                <a:solidFill>
                  <a:srgbClr val="C00000"/>
                </a:solidFill>
                <a:latin typeface="+mj-lt"/>
              </a:rPr>
              <a:t>Статья 976. Знак охраны авторского права</a:t>
            </a:r>
          </a:p>
          <a:p>
            <a:pPr>
              <a:buNone/>
            </a:pPr>
            <a:r>
              <a:rPr lang="ru-RU" sz="8000" b="1" dirty="0" smtClean="0">
                <a:solidFill>
                  <a:srgbClr val="0000CC"/>
                </a:solidFill>
                <a:latin typeface="+mj-lt"/>
              </a:rPr>
              <a:t>      </a:t>
            </a:r>
          </a:p>
          <a:p>
            <a:pPr>
              <a:buNone/>
            </a:pPr>
            <a:r>
              <a:rPr lang="ru-RU" sz="8000" b="1" dirty="0" smtClean="0">
                <a:solidFill>
                  <a:srgbClr val="0000CC"/>
                </a:solidFill>
                <a:latin typeface="+mj-lt"/>
              </a:rPr>
              <a:t>      1. Обладатель исключительного авторского права может для оповещения о своих правах использовать знак охраны авторского права, который помещается на каждом экземпляре произведения и состоит из трех элементов:  </a:t>
            </a:r>
            <a:br>
              <a:rPr lang="ru-RU" sz="8000" b="1" dirty="0" smtClean="0">
                <a:solidFill>
                  <a:srgbClr val="0000CC"/>
                </a:solidFill>
                <a:latin typeface="+mj-lt"/>
              </a:rPr>
            </a:br>
            <a:r>
              <a:rPr lang="ru-RU" sz="8000" b="1" dirty="0" smtClean="0">
                <a:solidFill>
                  <a:srgbClr val="0000CC"/>
                </a:solidFill>
                <a:latin typeface="+mj-lt"/>
              </a:rPr>
              <a:t/>
            </a:r>
            <a:br>
              <a:rPr lang="ru-RU" sz="8000" b="1" dirty="0" smtClean="0">
                <a:solidFill>
                  <a:srgbClr val="0000CC"/>
                </a:solidFill>
                <a:latin typeface="+mj-lt"/>
              </a:rPr>
            </a:br>
            <a:r>
              <a:rPr lang="ru-RU" sz="8000" b="1" dirty="0" smtClean="0">
                <a:solidFill>
                  <a:srgbClr val="0000CC"/>
                </a:solidFill>
                <a:latin typeface="+mj-lt"/>
              </a:rPr>
              <a:t>1) латинской буквы "С" в окружности;  </a:t>
            </a:r>
            <a:br>
              <a:rPr lang="ru-RU" sz="8000" b="1" dirty="0" smtClean="0">
                <a:solidFill>
                  <a:srgbClr val="0000CC"/>
                </a:solidFill>
                <a:latin typeface="+mj-lt"/>
              </a:rPr>
            </a:br>
            <a:r>
              <a:rPr lang="ru-RU" sz="8000" b="1" dirty="0" smtClean="0">
                <a:solidFill>
                  <a:srgbClr val="0000CC"/>
                </a:solidFill>
                <a:latin typeface="+mj-lt"/>
              </a:rPr>
              <a:t/>
            </a:r>
            <a:br>
              <a:rPr lang="ru-RU" sz="8000" b="1" dirty="0" smtClean="0">
                <a:solidFill>
                  <a:srgbClr val="0000CC"/>
                </a:solidFill>
                <a:latin typeface="+mj-lt"/>
              </a:rPr>
            </a:br>
            <a:r>
              <a:rPr lang="ru-RU" sz="8000" b="1" dirty="0" smtClean="0">
                <a:solidFill>
                  <a:srgbClr val="0000CC"/>
                </a:solidFill>
                <a:latin typeface="+mj-lt"/>
              </a:rPr>
              <a:t>2) имени (наименования) обладателя исключительных авторских прав;  </a:t>
            </a:r>
            <a:br>
              <a:rPr lang="ru-RU" sz="8000" b="1" dirty="0" smtClean="0">
                <a:solidFill>
                  <a:srgbClr val="0000CC"/>
                </a:solidFill>
                <a:latin typeface="+mj-lt"/>
              </a:rPr>
            </a:br>
            <a:r>
              <a:rPr lang="ru-RU" sz="8000" b="1" dirty="0" smtClean="0">
                <a:solidFill>
                  <a:srgbClr val="0000CC"/>
                </a:solidFill>
                <a:latin typeface="+mj-lt"/>
              </a:rPr>
              <a:t/>
            </a:r>
            <a:br>
              <a:rPr lang="ru-RU" sz="8000" b="1" dirty="0" smtClean="0">
                <a:solidFill>
                  <a:srgbClr val="0000CC"/>
                </a:solidFill>
                <a:latin typeface="+mj-lt"/>
              </a:rPr>
            </a:br>
            <a:r>
              <a:rPr lang="ru-RU" sz="8000" b="1" dirty="0" smtClean="0">
                <a:solidFill>
                  <a:srgbClr val="0000CC"/>
                </a:solidFill>
                <a:latin typeface="+mj-lt"/>
              </a:rPr>
              <a:t>3) года первого опубликования произведения.  </a:t>
            </a:r>
            <a:br>
              <a:rPr lang="ru-RU" sz="8000" b="1" dirty="0" smtClean="0">
                <a:solidFill>
                  <a:srgbClr val="0000CC"/>
                </a:solidFill>
                <a:latin typeface="+mj-lt"/>
              </a:rPr>
            </a:br>
            <a:r>
              <a:rPr lang="ru-RU" sz="8000" b="1" dirty="0" smtClean="0">
                <a:solidFill>
                  <a:srgbClr val="0000CC"/>
                </a:solidFill>
                <a:latin typeface="+mj-lt"/>
              </a:rPr>
              <a:t>		</a:t>
            </a:r>
            <a:r>
              <a:rPr lang="ru-RU" sz="5000" dirty="0" smtClean="0">
                <a:latin typeface="+mj-lt"/>
              </a:rPr>
              <a:t/>
            </a:r>
            <a:br>
              <a:rPr lang="ru-RU" sz="5000" dirty="0" smtClean="0">
                <a:latin typeface="+mj-lt"/>
              </a:rPr>
            </a:br>
            <a:endParaRPr lang="ru-RU" sz="5000" dirty="0" smtClean="0">
              <a:latin typeface="+mj-lt"/>
            </a:endParaRPr>
          </a:p>
          <a:p>
            <a:pPr>
              <a:buNone/>
            </a:pPr>
            <a:r>
              <a:rPr lang="ru-RU" sz="6400" dirty="0" smtClean="0">
                <a:latin typeface="+mj-lt"/>
              </a:rPr>
              <a:t>                                                          </a:t>
            </a:r>
            <a:r>
              <a:rPr lang="ru-RU" sz="6400" dirty="0" smtClean="0">
                <a:solidFill>
                  <a:srgbClr val="C00000"/>
                </a:solidFill>
                <a:latin typeface="+mj-lt"/>
              </a:rPr>
              <a:t>Подробнее</a:t>
            </a:r>
            <a:r>
              <a:rPr lang="ru-RU" sz="6400" dirty="0" smtClean="0">
                <a:latin typeface="+mj-lt"/>
              </a:rPr>
              <a:t>: </a:t>
            </a:r>
            <a:r>
              <a:rPr lang="ru-RU" sz="6400" dirty="0" smtClean="0">
                <a:latin typeface="+mj-lt"/>
                <a:hlinkClick r:id="rId2"/>
              </a:rPr>
              <a:t>https://kodeksy-                                                                                           </a:t>
            </a:r>
            <a:r>
              <a:rPr lang="ru-RU" sz="6400" dirty="0" err="1" smtClean="0">
                <a:latin typeface="+mj-lt"/>
                <a:hlinkClick r:id="rId2"/>
              </a:rPr>
              <a:t>kz.com</a:t>
            </a:r>
            <a:r>
              <a:rPr lang="ru-RU" sz="6400" dirty="0" smtClean="0">
                <a:latin typeface="+mj-lt"/>
                <a:hlinkClick r:id="rId2"/>
              </a:rPr>
              <a:t>/</a:t>
            </a:r>
            <a:r>
              <a:rPr lang="ru-RU" sz="6400" dirty="0" err="1" smtClean="0">
                <a:latin typeface="+mj-lt"/>
                <a:hlinkClick r:id="rId2"/>
              </a:rPr>
              <a:t>ka</a:t>
            </a:r>
            <a:r>
              <a:rPr lang="ru-RU" sz="6400" dirty="0" smtClean="0">
                <a:latin typeface="+mj-lt"/>
                <a:hlinkClick r:id="rId2"/>
              </a:rPr>
              <a:t>/</a:t>
            </a:r>
            <a:r>
              <a:rPr lang="ru-RU" sz="6400" dirty="0" err="1" smtClean="0">
                <a:latin typeface="+mj-lt"/>
                <a:hlinkClick r:id="rId2"/>
              </a:rPr>
              <a:t>grazhdanskij_kodeks_osobennaya_chast</a:t>
            </a:r>
            <a:r>
              <a:rPr lang="ru-RU" sz="6400" dirty="0" smtClean="0">
                <a:latin typeface="+mj-lt"/>
                <a:hlinkClick r:id="rId2"/>
              </a:rPr>
              <a:t>/976.htm</a:t>
            </a:r>
            <a:endParaRPr lang="ru-RU" sz="6400" dirty="0" smtClean="0">
              <a:latin typeface="+mj-lt"/>
            </a:endParaRPr>
          </a:p>
          <a:p>
            <a:pPr>
              <a:buNone/>
            </a:pPr>
            <a:endParaRPr lang="ru-RU" sz="5000" dirty="0" smtClean="0">
              <a:latin typeface="+mj-lt"/>
            </a:endParaRPr>
          </a:p>
          <a:p>
            <a:pPr>
              <a:buNone/>
            </a:pPr>
            <a:r>
              <a:rPr lang="ru-RU" sz="5000" dirty="0" smtClean="0">
                <a:latin typeface="+mj-lt"/>
              </a:rPr>
              <a:t>               </a:t>
            </a:r>
            <a:endParaRPr lang="ru-RU" sz="5000" dirty="0">
              <a:latin typeface="+mj-lt"/>
            </a:endParaRPr>
          </a:p>
        </p:txBody>
      </p:sp>
      <p:pic>
        <p:nvPicPr>
          <p:cNvPr id="11" name="Picture 2" descr="Изменения, касающиеся авторских прав | Национальная палата предпринимателей  Республики Казахстан «Атамекен»"/>
          <p:cNvPicPr>
            <a:picLocks noChangeAspect="1" noChangeArrowheads="1"/>
          </p:cNvPicPr>
          <p:nvPr/>
        </p:nvPicPr>
        <p:blipFill>
          <a:blip r:embed="rId3" cstate="print"/>
          <a:srcRect l="15689" r="14580"/>
          <a:stretch>
            <a:fillRect/>
          </a:stretch>
        </p:blipFill>
        <p:spPr bwMode="auto">
          <a:xfrm>
            <a:off x="6732240" y="4941168"/>
            <a:ext cx="2088232" cy="14581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476672"/>
            <a:ext cx="7571184" cy="6264696"/>
          </a:xfrm>
        </p:spPr>
        <p:txBody>
          <a:bodyPr>
            <a:normAutofit fontScale="32500" lnSpcReduction="20000"/>
          </a:bodyPr>
          <a:lstStyle/>
          <a:p>
            <a:pPr algn="just" fontAlgn="base">
              <a:buNone/>
            </a:pPr>
            <a:endParaRPr lang="ru-RU" sz="6200" b="1" dirty="0" smtClean="0">
              <a:solidFill>
                <a:srgbClr val="0000CC"/>
              </a:solidFill>
              <a:latin typeface="+mj-lt"/>
            </a:endParaRPr>
          </a:p>
          <a:p>
            <a:pPr algn="just" fontAlgn="base"/>
            <a:r>
              <a:rPr lang="ru-RU" sz="6200" b="1" dirty="0" smtClean="0">
                <a:solidFill>
                  <a:srgbClr val="C00000"/>
                </a:solidFill>
                <a:latin typeface="+mj-lt"/>
              </a:rPr>
              <a:t>Социальные сети </a:t>
            </a:r>
            <a:r>
              <a:rPr lang="ru-RU" sz="6200" b="1" dirty="0" smtClean="0">
                <a:solidFill>
                  <a:srgbClr val="0000CC"/>
                </a:solidFill>
                <a:latin typeface="+mj-lt"/>
              </a:rPr>
              <a:t>– это самый настоящий живой организм, который активно функционирует в сети интернет. С их помощью люди обмениваются картинками, видеофайлами, разговаривают и т.д. И далеко не всегда картинки эти или видео изготовлены самостоятельно, музыка, выбранная в плейлисты, куплена в специальных магазинах. Поэтому вопрос, а действует ли авторское право в </a:t>
            </a:r>
            <a:r>
              <a:rPr lang="ru-RU" sz="6200" b="1" dirty="0" err="1" smtClean="0">
                <a:solidFill>
                  <a:srgbClr val="0000CC"/>
                </a:solidFill>
                <a:latin typeface="+mj-lt"/>
              </a:rPr>
              <a:t>соцсетях</a:t>
            </a:r>
            <a:r>
              <a:rPr lang="ru-RU" sz="6200" b="1" dirty="0" smtClean="0">
                <a:solidFill>
                  <a:srgbClr val="0000CC"/>
                </a:solidFill>
                <a:latin typeface="+mj-lt"/>
              </a:rPr>
              <a:t>, актуален как никогда.</a:t>
            </a:r>
          </a:p>
          <a:p>
            <a:pPr algn="just"/>
            <a:r>
              <a:rPr lang="ru-RU" sz="6200" b="1" dirty="0" smtClean="0">
                <a:solidFill>
                  <a:srgbClr val="C00000"/>
                </a:solidFill>
                <a:latin typeface="+mj-lt"/>
              </a:rPr>
              <a:t>Авторское право в социальных сетях</a:t>
            </a:r>
            <a:r>
              <a:rPr lang="ru-RU" sz="6200" b="1" dirty="0" smtClean="0">
                <a:solidFill>
                  <a:srgbClr val="0000CC"/>
                </a:solidFill>
                <a:latin typeface="+mj-lt"/>
              </a:rPr>
              <a:t>, конечно же, действует. Ведь нет никакой разницы, где именно применяются фото, выдержки из книг, музыка и многое другое. Просто с соцсетями сложнее – отследить все возможные нарушения довольно проблематично.  Принцип работы авторского права в социальных сетях ничем не отличается от обычного. </a:t>
            </a:r>
          </a:p>
          <a:p>
            <a:pPr algn="just">
              <a:buNone/>
            </a:pPr>
            <a:r>
              <a:rPr lang="ru-RU" sz="6200" b="1" dirty="0" smtClean="0">
                <a:solidFill>
                  <a:srgbClr val="0000CC"/>
                </a:solidFill>
                <a:latin typeface="+mj-lt"/>
              </a:rPr>
              <a:t/>
            </a:r>
            <a:br>
              <a:rPr lang="ru-RU" sz="6200" b="1" dirty="0" smtClean="0">
                <a:solidFill>
                  <a:srgbClr val="0000CC"/>
                </a:solidFill>
                <a:latin typeface="+mj-lt"/>
              </a:rPr>
            </a:br>
            <a:endParaRPr lang="ru-RU" sz="6200" b="1" dirty="0" smtClean="0">
              <a:solidFill>
                <a:srgbClr val="0000CC"/>
              </a:solidFill>
              <a:latin typeface="+mj-lt"/>
            </a:endParaRPr>
          </a:p>
          <a:p>
            <a:endParaRPr lang="ru-RU" dirty="0"/>
          </a:p>
        </p:txBody>
      </p:sp>
      <p:pic>
        <p:nvPicPr>
          <p:cNvPr id="4" name="Содержимое 4" descr="социальные-сет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7944" y="4848196"/>
            <a:ext cx="3024336" cy="172272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260648"/>
            <a:ext cx="5097760" cy="144016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Под защитой авторского права :</a:t>
            </a:r>
            <a:endParaRPr lang="ru-RU" sz="2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2204864"/>
            <a:ext cx="6995120" cy="3921299"/>
          </a:xfrm>
        </p:spPr>
        <p:txBody>
          <a:bodyPr>
            <a:normAutofit/>
          </a:bodyPr>
          <a:lstStyle/>
          <a:p>
            <a:pPr lvl="0" algn="just" fontAlgn="base"/>
            <a:r>
              <a:rPr lang="ru-RU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Аудиовизуальные произведения: телешоу, фильмы, видео в Интернете и т. д.</a:t>
            </a:r>
          </a:p>
          <a:p>
            <a:pPr lvl="0" algn="just" fontAlgn="base"/>
            <a:r>
              <a:rPr lang="ru-RU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Звукозаписи и музыкальные композиции.</a:t>
            </a:r>
          </a:p>
          <a:p>
            <a:pPr lvl="0" fontAlgn="base"/>
            <a:r>
              <a:rPr lang="ru-RU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Письменные произведения: лекции, статьи, книги, нотные записи и др.</a:t>
            </a:r>
          </a:p>
          <a:p>
            <a:pPr lvl="0" algn="just" fontAlgn="base"/>
            <a:r>
              <a:rPr lang="ru-RU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Произведения изобразительного искусства: картины, плакаты, фотографии, реклама и др.</a:t>
            </a:r>
          </a:p>
          <a:p>
            <a:pPr lvl="0" algn="just" fontAlgn="base"/>
            <a:r>
              <a:rPr lang="ru-RU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Видеоигры и программное обеспечение.</a:t>
            </a:r>
          </a:p>
          <a:p>
            <a:pPr algn="just"/>
            <a:r>
              <a:rPr lang="ru-RU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Драматические произведения: пьесы, мюзиклы и др.</a:t>
            </a:r>
            <a:endParaRPr lang="ru-RU" sz="20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Авторское право и Интернет-пространство | vestnik.nauka.k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1872208" cy="1735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Условия использования произведений без согласия авторских прав:</a:t>
            </a:r>
            <a:endParaRPr lang="ru-RU" sz="2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1) использование произведения в информационных, научных, учебных или культурных целях; </a:t>
            </a:r>
            <a:br>
              <a:rPr lang="ru-RU" sz="2000" b="1" dirty="0" smtClean="0">
                <a:solidFill>
                  <a:srgbClr val="0000CC"/>
                </a:solidFill>
                <a:latin typeface="+mj-lt"/>
              </a:rPr>
            </a:b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2) с обязательным указанием автора </a:t>
            </a:r>
            <a:br>
              <a:rPr lang="ru-RU" sz="2000" b="1" dirty="0" smtClean="0">
                <a:solidFill>
                  <a:srgbClr val="0000CC"/>
                </a:solidFill>
                <a:latin typeface="+mj-lt"/>
              </a:rPr>
            </a:b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3) с обязательным указанием источника заимствования; </a:t>
            </a:r>
            <a:br>
              <a:rPr lang="ru-RU" sz="2000" b="1" dirty="0" smtClean="0">
                <a:solidFill>
                  <a:srgbClr val="0000CC"/>
                </a:solidFill>
                <a:latin typeface="+mj-lt"/>
              </a:rPr>
            </a:b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4) в объеме, оправданном целью цитирования. </a:t>
            </a:r>
            <a:br>
              <a:rPr lang="ru-RU" sz="2000" b="1" dirty="0" smtClean="0">
                <a:solidFill>
                  <a:srgbClr val="0000CC"/>
                </a:solidFill>
                <a:latin typeface="+mj-lt"/>
              </a:rPr>
            </a:br>
            <a:r>
              <a:rPr lang="ru-RU" sz="2000" b="1" dirty="0" smtClean="0">
                <a:solidFill>
                  <a:srgbClr val="0000CC"/>
                </a:solidFill>
                <a:latin typeface="+mj-lt"/>
              </a:rPr>
              <a:t>При этом, цитирование допускается, если произведение, на законных основаниях стало общественно доступным. </a:t>
            </a:r>
            <a:br>
              <a:rPr lang="ru-RU" sz="2000" b="1" dirty="0" smtClean="0">
                <a:solidFill>
                  <a:srgbClr val="0000CC"/>
                </a:solidFill>
                <a:latin typeface="+mj-lt"/>
              </a:rPr>
            </a:br>
            <a:endParaRPr lang="ru-RU" sz="2000" b="1" dirty="0" smtClean="0">
              <a:solidFill>
                <a:srgbClr val="0000CC"/>
              </a:solidFill>
              <a:latin typeface="+mj-lt"/>
            </a:endParaRPr>
          </a:p>
          <a:p>
            <a:endParaRPr lang="ru-RU" dirty="0"/>
          </a:p>
        </p:txBody>
      </p:sp>
      <p:pic>
        <p:nvPicPr>
          <p:cNvPr id="4" name="Picture 8" descr="Авторское право и Интернет-пространство | vestnik.nauka.k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4293096"/>
            <a:ext cx="2047875" cy="2228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5896" y="188640"/>
            <a:ext cx="500807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dirty="0" smtClean="0">
                <a:ln w="11430"/>
                <a:solidFill>
                  <a:srgbClr val="C00000"/>
                </a:solidFill>
                <a:latin typeface="+mj-lt"/>
              </a:rPr>
              <a:t>     </a:t>
            </a:r>
            <a:r>
              <a:rPr lang="ru-RU" sz="2400" b="1" dirty="0" smtClean="0">
                <a:ln w="11430"/>
                <a:solidFill>
                  <a:srgbClr val="C00000"/>
                </a:solidFill>
                <a:latin typeface="+mj-lt"/>
              </a:rPr>
              <a:t>Не требуют разрешения на публикацию и   не нарушают авторское право</a:t>
            </a:r>
            <a:endParaRPr lang="kk-KZ" sz="2400" b="1" dirty="0">
              <a:ln w="11430"/>
              <a:solidFill>
                <a:srgbClr val="C00000"/>
              </a:solidFill>
              <a:latin typeface="+mj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63688" y="1700808"/>
          <a:ext cx="6768752" cy="3695333"/>
        </p:xfrm>
        <a:graphic>
          <a:graphicData uri="http://schemas.openxmlformats.org/drawingml/2006/table">
            <a:tbl>
              <a:tblPr/>
              <a:tblGrid>
                <a:gridCol w="6768752"/>
              </a:tblGrid>
              <a:tr h="755290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1. Фото и </a:t>
                      </a:r>
                      <a:r>
                        <a:rPr lang="ru-RU" sz="1800" b="1" i="0" dirty="0" err="1"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видео-материалы</a:t>
                      </a:r>
                      <a:r>
                        <a:rPr lang="ru-RU" sz="1800" b="1" i="0" dirty="0"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общественных и политических деятелей.</a:t>
                      </a:r>
                      <a:endParaRPr lang="ru-RU" sz="1800" b="1" i="0" dirty="0">
                        <a:solidFill>
                          <a:srgbClr val="0000CC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77605" marR="177605" marT="79922" marB="7992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93050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2. Фото или видео объекта (человека или продукта), который не является главным в кадре при съемке публичных мероприятий.</a:t>
                      </a:r>
                      <a:endParaRPr lang="ru-RU" sz="1800" b="1" i="0" dirty="0">
                        <a:solidFill>
                          <a:srgbClr val="0000CC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77605" marR="177605" marT="79922" marB="7992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F7F7"/>
                    </a:solidFill>
                  </a:tcPr>
                </a:tc>
              </a:tr>
              <a:tr h="749678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3. Фото или видео, где человек позировал за плату, в том числе по бартеру на продукцию. </a:t>
                      </a:r>
                      <a:endParaRPr lang="ru-RU" sz="1800" b="1" i="0" dirty="0">
                        <a:solidFill>
                          <a:srgbClr val="0000CC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77605" marR="177605" marT="79922" marB="7992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7333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4. Размещение ссылки на чужой ролик в </a:t>
                      </a:r>
                      <a:r>
                        <a:rPr lang="ru-RU" sz="1800" b="1" i="0" dirty="0" err="1"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YouTube</a:t>
                      </a:r>
                      <a:r>
                        <a:rPr lang="ru-RU" sz="1800" b="1" i="0" dirty="0"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</a:t>
                      </a:r>
                      <a:endParaRPr lang="ru-RU" sz="1800" b="1" i="0" dirty="0">
                        <a:solidFill>
                          <a:srgbClr val="0000CC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77605" marR="177605" marT="79922" marB="7992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F7F7"/>
                    </a:solidFill>
                  </a:tcPr>
                </a:tc>
              </a:tr>
              <a:tr h="512524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5. Фото или видео из </a:t>
                      </a:r>
                      <a:r>
                        <a:rPr lang="ru-RU" sz="1800" b="1" i="0" dirty="0" err="1"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медиабанка</a:t>
                      </a:r>
                      <a:r>
                        <a:rPr lang="ru-RU" sz="1800" b="1" i="0" dirty="0"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производителя или бренда, с которым вы сотрудничаете.</a:t>
                      </a:r>
                      <a:endParaRPr lang="ru-RU" sz="1800" b="1" i="0" dirty="0">
                        <a:solidFill>
                          <a:srgbClr val="0000CC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77605" marR="177605" marT="79922" marB="7992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12524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6. Изображения  и аудиозапись из бесплатных </a:t>
                      </a:r>
                      <a:r>
                        <a:rPr lang="ru-RU" sz="1800" b="1" i="0" dirty="0" err="1"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медиабанков</a:t>
                      </a:r>
                      <a:r>
                        <a:rPr lang="ru-RU" sz="1800" b="1" i="0" dirty="0"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</a:t>
                      </a:r>
                      <a:endParaRPr lang="ru-RU" sz="1800" b="1" i="0" dirty="0">
                        <a:solidFill>
                          <a:srgbClr val="0000CC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177605" marR="177605" marT="79922" marB="7992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F7F7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8" descr="Авторское право и Интернет-пространство | vestnik.nauka.k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16632"/>
            <a:ext cx="1550495" cy="16875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95736" y="260648"/>
            <a:ext cx="4608512" cy="11079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+mj-lt"/>
              </a:rPr>
              <a:t>     </a:t>
            </a:r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Нарушение авторских</a:t>
            </a:r>
          </a:p>
          <a:p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        прав:</a:t>
            </a:r>
            <a:endParaRPr lang="kk-KZ" sz="2400" b="1" dirty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59632" y="1775588"/>
          <a:ext cx="7272808" cy="3581592"/>
        </p:xfrm>
        <a:graphic>
          <a:graphicData uri="http://schemas.openxmlformats.org/drawingml/2006/table">
            <a:tbl>
              <a:tblPr/>
              <a:tblGrid>
                <a:gridCol w="7272808"/>
              </a:tblGrid>
              <a:tr h="1005362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CC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1. Использование чужих изображений без устного или письменного разрешения автора, даже если это личные непрофессиональные фото- и </a:t>
                      </a:r>
                      <a:r>
                        <a:rPr lang="ru-RU" sz="1800" b="1" dirty="0" err="1">
                          <a:solidFill>
                            <a:srgbClr val="0000CC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видео-материалы</a:t>
                      </a:r>
                      <a:r>
                        <a:rPr lang="ru-RU" sz="1800" b="1" dirty="0">
                          <a:solidFill>
                            <a:srgbClr val="0000CC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 обычных пользователей </a:t>
                      </a:r>
                      <a:r>
                        <a:rPr lang="ru-RU" sz="1800" b="1" dirty="0" err="1">
                          <a:solidFill>
                            <a:srgbClr val="0000CC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Инстаграма</a:t>
                      </a:r>
                      <a:r>
                        <a:rPr lang="ru-RU" sz="1800" b="1" dirty="0">
                          <a:solidFill>
                            <a:srgbClr val="0000CC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77605" marR="177605" marT="79922" marB="7992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1349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CC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2. Публикация без имени автора и/или источника.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77605" marR="177605" marT="79922" marB="7992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F7F7"/>
                    </a:solidFill>
                  </a:tcPr>
                </a:tc>
              </a:tr>
              <a:tr h="888725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CC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3. Любые изменения фото без разрешения автора.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77605" marR="177605" marT="79922" marB="7992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12376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CC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4. Загрузка чужого видео из </a:t>
                      </a:r>
                      <a:r>
                        <a:rPr lang="ru-RU" sz="1800" b="1" dirty="0" err="1">
                          <a:solidFill>
                            <a:srgbClr val="0000CC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YouTube</a:t>
                      </a:r>
                      <a:r>
                        <a:rPr lang="ru-RU" sz="1800" b="1" dirty="0">
                          <a:solidFill>
                            <a:srgbClr val="0000CC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, в том числе в ваш личный </a:t>
                      </a:r>
                      <a:r>
                        <a:rPr lang="ru-RU" sz="1800" b="1" dirty="0" err="1">
                          <a:solidFill>
                            <a:srgbClr val="0000CC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аккаунт</a:t>
                      </a:r>
                      <a:r>
                        <a:rPr lang="ru-RU" sz="1800" b="1" dirty="0">
                          <a:solidFill>
                            <a:srgbClr val="0000CC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b="1" dirty="0">
                        <a:solidFill>
                          <a:srgbClr val="0000CC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77605" marR="177605" marT="79922" marB="7992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F7F7"/>
                    </a:solidFill>
                  </a:tcPr>
                </a:tc>
              </a:tr>
              <a:tr h="4478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dirty="0">
                        <a:solidFill>
                          <a:srgbClr val="0000CC"/>
                        </a:solidFill>
                        <a:latin typeface="+mj-lt"/>
                      </a:endParaRPr>
                    </a:p>
                  </a:txBody>
                  <a:tcPr marL="177605" marR="177605" marT="79922" marB="7992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" name="Picture 2" descr="Регистрация авторских прав продам, фото, где купить Алматы, Flagma.kz  #21498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260648"/>
            <a:ext cx="1838333" cy="1378750"/>
          </a:xfrm>
          <a:prstGeom prst="rect">
            <a:avLst/>
          </a:prstGeom>
          <a:noFill/>
        </p:spPr>
      </p:pic>
      <p:pic>
        <p:nvPicPr>
          <p:cNvPr id="7" name="Picture 2" descr="Редактор видео на YouTube - Гражданский патруль - Казахстан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5013176"/>
            <a:ext cx="2628900" cy="164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592</Words>
  <Application>Microsoft Office PowerPoint</Application>
  <PresentationFormat>Экран (4:3)</PresentationFormat>
  <Paragraphs>74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Популярная платформа социальных сетей  в Казахстане</vt:lpstr>
      <vt:lpstr>  «ОБ АВТОРСКОМ ПРАВЕ И СМЕЖНЫХ ПРАВАХ» Закон Республики Казахстан от 10 июня 1996 года № 6. </vt:lpstr>
      <vt:lpstr>Гражданский кодекс РК (особенная часть)  от 1 июля 1999 года № 409</vt:lpstr>
      <vt:lpstr>Слайд 5</vt:lpstr>
      <vt:lpstr>      Под защитой авторского права :</vt:lpstr>
      <vt:lpstr> Условия использования произведений без согласия авторских прав:</vt:lpstr>
      <vt:lpstr>Слайд 8</vt:lpstr>
      <vt:lpstr>Слайд 9</vt:lpstr>
      <vt:lpstr> Как правильно использовать объекты авторского права в соцсетях? </vt:lpstr>
      <vt:lpstr> В этом случаи не нужно бояться, что, кликнув на изображение, пользователь уйдёт к конкуренту.</vt:lpstr>
      <vt:lpstr>  10 способов легально добавить  любимый трек в свой пост:  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HP</cp:lastModifiedBy>
  <cp:revision>57</cp:revision>
  <dcterms:created xsi:type="dcterms:W3CDTF">2013-08-25T13:41:46Z</dcterms:created>
  <dcterms:modified xsi:type="dcterms:W3CDTF">2020-09-14T08:52:33Z</dcterms:modified>
</cp:coreProperties>
</file>