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6" r:id="rId8"/>
    <p:sldId id="267" r:id="rId9"/>
    <p:sldId id="269" r:id="rId10"/>
    <p:sldId id="268" r:id="rId11"/>
    <p:sldId id="275" r:id="rId12"/>
    <p:sldId id="274" r:id="rId13"/>
    <p:sldId id="272" r:id="rId14"/>
    <p:sldId id="277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DB9D4B0C-9ED0-473E-9D53-819A2F1A72DE}">
          <p14:sldIdLst>
            <p14:sldId id="256"/>
            <p14:sldId id="259"/>
            <p14:sldId id="257"/>
            <p14:sldId id="258"/>
            <p14:sldId id="265"/>
            <p14:sldId id="260"/>
            <p14:sldId id="261"/>
            <p14:sldId id="262"/>
            <p14:sldId id="263"/>
            <p14:sldId id="264"/>
            <p14:sldId id="266"/>
            <p14:sldId id="267"/>
            <p14:sldId id="269"/>
            <p14:sldId id="268"/>
            <p14:sldId id="270"/>
            <p14:sldId id="271"/>
            <p14:sldId id="272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FFFF"/>
    <a:srgbClr val="FF33CC"/>
    <a:srgbClr val="66FF33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108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Библиотеки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00FFFF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66FF33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rgbClr val="FF33CC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0.14577755905511811"/>
                  <c:y val="5.9787401574803237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>
                        <a:latin typeface="Times New Roman" pitchFamily="18" charset="0"/>
                        <a:cs typeface="Times New Roman" pitchFamily="18" charset="0"/>
                      </a:rPr>
                      <a:t>18</a:t>
                    </a:r>
                    <a:endParaRPr lang="en-US" sz="24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7.8781496062992132E-2"/>
                  <c:y val="-0.22168233267716558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>
                        <a:latin typeface="Times New Roman" pitchFamily="18" charset="0"/>
                        <a:cs typeface="Times New Roman" pitchFamily="18" charset="0"/>
                      </a:rPr>
                      <a:t>13</a:t>
                    </a:r>
                    <a:endParaRPr lang="en-US" sz="24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0.10943077427821536"/>
                  <c:y val="3.6133366141732286E-2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endParaRPr lang="en-US" sz="24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>
                <c:manualLayout>
                  <c:x val="7.0029035433070874E-2"/>
                  <c:y val="0.1439778543307087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layout>
                <c:manualLayout>
                  <c:x val="1.5957513123359579E-2"/>
                  <c:y val="0.1459052657480316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en-US" sz="24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Instagram</c:v>
                </c:pt>
                <c:pt idx="1">
                  <c:v>Facebook</c:v>
                </c:pt>
                <c:pt idx="2">
                  <c:v>Ok</c:v>
                </c:pt>
                <c:pt idx="3">
                  <c:v>ВК</c:v>
                </c:pt>
                <c:pt idx="4">
                  <c:v>YouTube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</c:v>
                </c:pt>
                <c:pt idx="1">
                  <c:v>13</c:v>
                </c:pt>
                <c:pt idx="2">
                  <c:v>6</c:v>
                </c:pt>
                <c:pt idx="3">
                  <c:v>5</c:v>
                </c:pt>
                <c:pt idx="4">
                  <c:v>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0.30078</cdr:x>
      <cdr:y>0.42969</cdr:y>
    </cdr:from>
    <cdr:to>
      <cdr:x>0.39453</cdr:x>
      <cdr:y>0.65688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833554" y="1746248"/>
          <a:ext cx="571503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5400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noFill/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earth_world_digital_net_work_busin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" y="0"/>
            <a:ext cx="912104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785926"/>
            <a:ext cx="86787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«Продвижение сельских библиотек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социальных медиа</a:t>
            </a:r>
            <a:endParaRPr lang="ru-RU" sz="5400" b="1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45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32" y="-14581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03397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Статистика использования социальных сетей </a:t>
            </a:r>
            <a:r>
              <a:rPr lang="ru-RU" sz="32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Нуринскими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библиотеками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785786" y="1428736"/>
          <a:ext cx="8072494" cy="542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7940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0" y="273050"/>
            <a:ext cx="8686800" cy="869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Объект 10"/>
          <p:cNvSpPr txBox="1">
            <a:spLocks/>
          </p:cNvSpPr>
          <p:nvPr/>
        </p:nvSpPr>
        <p:spPr>
          <a:xfrm>
            <a:off x="1500166" y="2643182"/>
            <a:ext cx="3143272" cy="421481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Объект 12"/>
          <p:cNvSpPr txBox="1">
            <a:spLocks/>
          </p:cNvSpPr>
          <p:nvPr/>
        </p:nvSpPr>
        <p:spPr>
          <a:xfrm>
            <a:off x="5786446" y="2438400"/>
            <a:ext cx="2900354" cy="334805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 txBox="1">
            <a:spLocks/>
          </p:cNvSpPr>
          <p:nvPr/>
        </p:nvSpPr>
        <p:spPr>
          <a:xfrm>
            <a:off x="0" y="1428736"/>
            <a:ext cx="4714876" cy="963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1"/>
          <p:cNvSpPr txBox="1">
            <a:spLocks/>
          </p:cNvSpPr>
          <p:nvPr/>
        </p:nvSpPr>
        <p:spPr>
          <a:xfrm>
            <a:off x="5715008" y="1500174"/>
            <a:ext cx="2957506" cy="6400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1428728" y="214290"/>
            <a:ext cx="6082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режиме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1357298"/>
            <a:ext cx="807246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С момента объявления пандемии сельские библиотеки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Нуринского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района прекратили обслуживание читателей в библиотеках и перешли на удаленный режим работы.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Но,  несмотря на карантин, все сотрудники продолжали и продолжают свою деятельность  в сети Интернет: проводят конкурсы, акции,</a:t>
            </a:r>
          </a:p>
          <a:p>
            <a:pPr algn="just"/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обзоры литературы, видеоролики,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буктрейлеры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слайд –презентации,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онлайн-викторины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библиопосты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флешмобы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 социальных сетях.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Всего проведено    мероприятий -512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виртуальные выставки -37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библиопосты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-108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онлайн-мероприятий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-367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публикаций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–1842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просмотров –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155338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лайков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52557                                                            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2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32" y="-14581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947" y="3933179"/>
            <a:ext cx="3145178" cy="151769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-Описание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товаров,услуг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афиша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4012" y="1310728"/>
            <a:ext cx="2542755" cy="20462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обучающие статьи, видео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книги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обзоры товаров (услуг)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0987" y="1310728"/>
            <a:ext cx="433025" cy="2046264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Обучающий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897" y="3912268"/>
            <a:ext cx="401050" cy="153464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Продающий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22696" y="0"/>
            <a:ext cx="8921304" cy="13107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Использование библиотеками подвидов 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контента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 социальных сетях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4043" y="3737262"/>
            <a:ext cx="3266906" cy="241188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цитаты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стихи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развлекательные подборки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98664" y="3721958"/>
            <a:ext cx="424532" cy="24271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Развлекательный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38391" y="1786815"/>
            <a:ext cx="3089268" cy="2117302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опросы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обсуждения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63201" y="1766792"/>
            <a:ext cx="454964" cy="2157349"/>
          </a:xfrm>
          <a:prstGeom prst="rect">
            <a:avLst/>
          </a:prstGeom>
          <a:solidFill>
            <a:srgbClr val="FF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Коммуникативный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48522" y="2776161"/>
            <a:ext cx="400439" cy="2094786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Пользовательский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53410" y="2776161"/>
            <a:ext cx="2115087" cy="2089676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отзывы подписчиков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вопросы подписчиков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76383" y="1461576"/>
            <a:ext cx="373866" cy="1258199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Новостной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150249" y="1466686"/>
            <a:ext cx="1944216" cy="12581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/>
              <a:t>- новости организации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/>
              <a:t>- отчеты с мероприятий </a:t>
            </a:r>
          </a:p>
        </p:txBody>
      </p:sp>
    </p:spTree>
    <p:extLst>
      <p:ext uri="{BB962C8B-B14F-4D97-AF65-F5344CB8AC3E}">
        <p14:creationId xmlns="" xmlns:p14="http://schemas.microsoft.com/office/powerpoint/2010/main" val="39939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32" y="-14581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85728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Рекомендации: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428736"/>
            <a:ext cx="7929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q"/>
            </a:pPr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 rot="10800000" flipV="1">
            <a:off x="1285852" y="1071546"/>
            <a:ext cx="7715304" cy="545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 Внешнее оформление страницы.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странице обязательно должна быть информация об учреждении, которое там представлено: адрес, контактный телефон, адрес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веб-сайта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также график работы библиотеки.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	Название страницы должно быть легко запоминаемо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− Уникальность информации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dirty="0" smtClean="0">
              <a:solidFill>
                <a:srgbClr val="FF0000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	Для </a:t>
            </a: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медиаплощадки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вполне приемлемо до 10-15% публикуемой информации предоставлять в виде </a:t>
            </a: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репостов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	Частое использование заимствованной информации может привести к тому, что ваши подписчики могут стать подписчиками тех площадок, чьи </a:t>
            </a:r>
            <a:r>
              <a:rPr lang="ru-RU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репосты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вы публикуете у себя.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− Периодичность обновления информации </a:t>
            </a:r>
          </a:p>
          <a:p>
            <a:pPr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</a:rPr>
              <a:t> 	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Необходимо установить график публикации постов. В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соцсети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должна присутствовать только самая свежая информация о библиотеке и ее услугах. </a:t>
            </a:r>
          </a:p>
          <a:p>
            <a:pPr algn="just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	Отчеты о мероприятиях должны выставляться в день проведения мероприятия.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2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32" y="-14581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85728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Рекомендации: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428736"/>
            <a:ext cx="7929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q"/>
            </a:pPr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 rot="10800000" flipV="1">
            <a:off x="1071538" y="955348"/>
            <a:ext cx="785818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−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Активное использование интерактивности социальных сетей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Организация конкурсов, акций, викторин подстегивает интерес пользователей. Популярность социальных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заключается в возможности высказаться, поделиться своим мнением, поэтому библиотеки должны активнее организовывать опросы, обсуждения по «книжным» темам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 Подписка на тематические источники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Для увеличения аудитории нужно вступать в группы по интересующим темам. Также необходимо расширять круг профессионального общения, вступая в библиотечные сообщества и группы, активнее «дружить» с библиотеками своего района и региона в целом.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2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832" y="-14581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1285860"/>
            <a:ext cx="65008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7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2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" y="24230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00166" y="188640"/>
            <a:ext cx="6643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медиа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38172"/>
            <a:ext cx="4754563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0100" y="1214422"/>
            <a:ext cx="7786742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kern="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400" b="1" i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214422"/>
            <a:ext cx="6357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	В последнее время библиотеки </a:t>
            </a:r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Нуринской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ЦБС, используя различные формы работы, значительно расширили диапазон своей деятельности. Большое внимание уделяется поиску новых подходов, позволяющих объединить традиционную  и виртуальную работу. Повсеместное распространение Интернет делает необходимым присутствие библиотек в глобальной сети посредством социальных сетей.  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65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4816" t="20508" r="27206" b="16992"/>
          <a:stretch>
            <a:fillRect/>
          </a:stretch>
        </p:blipFill>
        <p:spPr bwMode="auto">
          <a:xfrm>
            <a:off x="-1" y="0"/>
            <a:ext cx="9144001" cy="7143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500298" y="214290"/>
            <a:ext cx="47637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</a:rPr>
              <a:t>Основная </a:t>
            </a:r>
            <a:r>
              <a:rPr lang="ru-RU" sz="44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задача</a:t>
            </a:r>
            <a:endParaRPr kumimoji="0" lang="ru-RU" sz="4400" b="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166843"/>
            <a:ext cx="8858312" cy="5048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300" b="1" dirty="0" smtClean="0">
                <a:solidFill>
                  <a:srgbClr val="0000FF"/>
                </a:solidFill>
              </a:rPr>
              <a:t>Библиотеки способны решать задачи продвижения книги и чтения. Поэтому главным условием успешной деятельности библиотек в данном направлении является  взаимодействие с новейшими технологиями, правильное понимание своего места и роли в современном информационном пространстве.  </a:t>
            </a:r>
          </a:p>
          <a:p>
            <a:pPr algn="just"/>
            <a:r>
              <a:rPr lang="ru-RU" sz="2300" b="1" dirty="0" smtClean="0">
                <a:solidFill>
                  <a:srgbClr val="0000FF"/>
                </a:solidFill>
              </a:rPr>
              <a:t>      Социальные сети, ориентированные на создание сообществ пользователей объединенных общими интересами, своеобразная площадка для общения, обмена мнениями. </a:t>
            </a:r>
          </a:p>
          <a:p>
            <a:pPr algn="just"/>
            <a:r>
              <a:rPr lang="ru-RU" sz="2300" b="1" dirty="0" smtClean="0">
                <a:solidFill>
                  <a:srgbClr val="0000FF"/>
                </a:solidFill>
              </a:rPr>
              <a:t>    Задача библиотек состоит в том, чтобы с их помощью суметь организовать читательскую деятельность, наполняя интернет-пространство социально ценным содержанием, помогая людям </a:t>
            </a:r>
          </a:p>
          <a:p>
            <a:pPr algn="just"/>
            <a:r>
              <a:rPr lang="ru-RU" sz="2300" b="1" dirty="0" smtClean="0">
                <a:solidFill>
                  <a:srgbClr val="0000FF"/>
                </a:solidFill>
              </a:rPr>
              <a:t>ориентироваться в литературном потоке, налаживая с ними взаимодействие, которое имело бы продолжение в реальном библиотечном пространстве.</a:t>
            </a:r>
            <a:endParaRPr kumimoji="0" lang="ru-RU" sz="23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093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34923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vkontak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994" y="1970455"/>
            <a:ext cx="3616256" cy="898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10" descr="facebooko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2400"/>
            <a:ext cx="3526065" cy="1326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2" descr="https://gidroagro.ru/wp-content/uploads/ok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89" y="3499779"/>
            <a:ext cx="3213820" cy="1009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ownloads\instagram-logo-icon-instagram-colorful-icon-ig-icon-instagram-instagram-icon-transparent-background-png-640_64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97802"/>
            <a:ext cx="1822635" cy="1822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ownloads\repository.ytplugi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600" y="5390958"/>
            <a:ext cx="2591661" cy="1215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272006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Популярные социальные сети</a:t>
            </a:r>
            <a:endParaRPr kumimoji="0" lang="ru-RU" sz="4000" b="1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791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783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88640"/>
            <a:ext cx="3669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Библиотека в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5" name="Picture 2" descr="https://4.bp.blogspot.com/-s97bjCw_KFY/WVDAAeJdsSI/AAAAAAAAFkg/ph8IOLHlI-AD0dV2micJP48qxMa0Y3ilQCLcBGAs/w1200-h630-p-k-no-nu/f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26" y="-146890"/>
            <a:ext cx="3600400" cy="15744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43570" y="1500173"/>
            <a:ext cx="2928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DA023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Преимущества</a:t>
            </a:r>
            <a:r>
              <a:rPr lang="ru-RU" sz="2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:</a:t>
            </a:r>
            <a:r>
              <a:rPr lang="ru-RU" sz="2400" b="1" kern="0" dirty="0">
                <a:solidFill>
                  <a:srgbClr val="1F497D">
                    <a:lumMod val="50000"/>
                  </a:srgbClr>
                </a:solidFill>
                <a:latin typeface="Times New Roman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1928802"/>
            <a:ext cx="3429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Постоянно развивается и добавляет новые возможности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Встроенный переводчик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4786323"/>
            <a:ext cx="342902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Сложность интерфейса</a:t>
            </a:r>
          </a:p>
          <a:p>
            <a:pPr marL="285750" marR="0" lvl="0" indent="-28575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Нет развитой системы 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техподдержки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пользователя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pic>
        <p:nvPicPr>
          <p:cNvPr id="1026" name="Picture 2" descr="C:\Users\User\Desktop\WhatsApp Image 2020-09-08 at 17.04.31.jpeg"/>
          <p:cNvPicPr>
            <a:picLocks noChangeAspect="1" noChangeArrowheads="1"/>
          </p:cNvPicPr>
          <p:nvPr/>
        </p:nvPicPr>
        <p:blipFill>
          <a:blip r:embed="rId4"/>
          <a:srcRect l="2762" t="2857" r="37898"/>
          <a:stretch>
            <a:fillRect/>
          </a:stretch>
        </p:blipFill>
        <p:spPr bwMode="auto">
          <a:xfrm>
            <a:off x="285721" y="1176890"/>
            <a:ext cx="4743294" cy="546682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715140" y="4214818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Недостатки: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96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5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42279" y="18864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endParaRPr lang="ru-RU" sz="40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4981" y="12429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0287" y="188640"/>
            <a:ext cx="3669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</a:rPr>
              <a:t>Библиотека в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7" name="Picture 2" descr="https://www.projectmate.ru/wp-content/uploads/2014/05/v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625" y="188640"/>
            <a:ext cx="4104455" cy="10199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15524" y="1194556"/>
            <a:ext cx="67687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DA023"/>
              </a:buClr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/>
              </a:rPr>
              <a:t> 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1928802"/>
            <a:ext cx="2500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DA023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latin typeface="Times New Roman"/>
              </a:rPr>
              <a:t>Преимущества</a:t>
            </a:r>
            <a:r>
              <a:rPr lang="ru-RU" sz="2400" b="1" kern="0" dirty="0">
                <a:solidFill>
                  <a:srgbClr val="FF0000"/>
                </a:solidFill>
                <a:latin typeface="Times New Roman"/>
              </a:rPr>
              <a:t>: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87996" y="3789040"/>
            <a:ext cx="184731" cy="417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43702" y="2357430"/>
            <a:ext cx="2101996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Связи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Мультимедиа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86511" y="4286256"/>
            <a:ext cx="28574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Рассылка спама и вирусов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Недостаточно приватности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29388" y="3786190"/>
            <a:ext cx="2484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User\Desktop\WhatsApp Image 2020-09-08 at 16.57.16 (1)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714488"/>
            <a:ext cx="5735856" cy="4357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03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11" y="0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02406" y="116632"/>
            <a:ext cx="3669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4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Библиотека в</a:t>
            </a:r>
            <a:endParaRPr lang="ru-RU" sz="44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s://gidroagro.ru/wp-content/uploads/ok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8260"/>
            <a:ext cx="3492884" cy="1096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4047" y="1427584"/>
            <a:ext cx="653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DA023"/>
              </a:buClr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/>
              </a:rPr>
              <a:t> 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500174"/>
            <a:ext cx="3159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FDA023"/>
              </a:buClr>
              <a:defRPr/>
            </a:pPr>
            <a:r>
              <a:rPr lang="ru-RU" b="1" i="1" kern="0" dirty="0" smtClean="0">
                <a:solidFill>
                  <a:srgbClr val="FF0000"/>
                </a:solidFill>
                <a:latin typeface="Times New Roman"/>
              </a:rPr>
              <a:t>  </a:t>
            </a:r>
            <a:r>
              <a:rPr lang="ru-RU" sz="2400" b="1" i="1" kern="0" dirty="0" smtClean="0">
                <a:solidFill>
                  <a:srgbClr val="FF0000"/>
                </a:solidFill>
                <a:latin typeface="Times New Roman"/>
              </a:rPr>
              <a:t>Преимущества</a:t>
            </a:r>
            <a:r>
              <a:rPr lang="ru-RU" sz="2400" b="1" kern="0" dirty="0">
                <a:solidFill>
                  <a:srgbClr val="FF0000"/>
                </a:solidFill>
                <a:latin typeface="Times New Roman"/>
              </a:rPr>
              <a:t>:</a:t>
            </a:r>
            <a:r>
              <a:rPr lang="ru-RU" sz="2400" b="1" kern="0" dirty="0">
                <a:solidFill>
                  <a:srgbClr val="1F497D">
                    <a:lumMod val="50000"/>
                  </a:srgbClr>
                </a:solidFill>
                <a:latin typeface="Times New Roman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44209" y="3041375"/>
            <a:ext cx="2952328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4643446"/>
            <a:ext cx="257176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ct val="20000"/>
              </a:spcBef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/>
              </a:rPr>
              <a:t>Ограниченные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          возможности </a:t>
            </a:r>
          </a:p>
          <a:p>
            <a:pPr marL="285750" lvl="0" indent="-285750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Times New Roman"/>
              </a:rPr>
              <a:t>скудный дизайн.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2143116"/>
            <a:ext cx="335755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/>
              </a:rPr>
              <a:t>П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опулярность </a:t>
            </a:r>
            <a:r>
              <a:rPr lang="ru-RU" b="1" dirty="0">
                <a:solidFill>
                  <a:srgbClr val="0000FF"/>
                </a:solidFill>
                <a:latin typeface="Times New Roman"/>
              </a:rPr>
              <a:t>у среднего </a:t>
            </a:r>
            <a:endParaRPr lang="ru-RU" b="1" dirty="0" smtClean="0">
              <a:solidFill>
                <a:srgbClr val="0000FF"/>
              </a:solidFill>
              <a:latin typeface="Times New Roman"/>
            </a:endParaRPr>
          </a:p>
          <a:p>
            <a:pPr lvl="0">
              <a:spcBef>
                <a:spcPct val="20000"/>
              </a:spcBef>
              <a:buClr>
                <a:srgbClr val="FDA023"/>
              </a:buClr>
            </a:pPr>
            <a:r>
              <a:rPr lang="ru-RU" b="1" dirty="0">
                <a:solidFill>
                  <a:srgbClr val="0000FF"/>
                </a:solidFill>
                <a:latin typeface="Times New Roman"/>
              </a:rPr>
              <a:t> 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        и </a:t>
            </a:r>
            <a:r>
              <a:rPr lang="ru-RU" b="1" dirty="0">
                <a:solidFill>
                  <a:srgbClr val="0000FF"/>
                </a:solidFill>
                <a:latin typeface="Times New Roman"/>
              </a:rPr>
              <a:t>старшего поколения; </a:t>
            </a:r>
            <a:endParaRPr lang="ru-RU" b="1" dirty="0" smtClean="0">
              <a:solidFill>
                <a:srgbClr val="0000FF"/>
              </a:solidFill>
              <a:latin typeface="Times New Roman"/>
            </a:endParaRPr>
          </a:p>
          <a:p>
            <a:pPr marL="285750" lvl="0" indent="-285750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Удобный,	простой </a:t>
            </a:r>
            <a:r>
              <a:rPr lang="ru-RU" b="1" dirty="0">
                <a:solidFill>
                  <a:srgbClr val="0000FF"/>
                </a:solidFill>
                <a:latin typeface="Times New Roman"/>
              </a:rPr>
              <a:t>интерфейс и низкое потребление </a:t>
            </a:r>
            <a:r>
              <a:rPr lang="ru-RU" b="1" dirty="0" err="1">
                <a:solidFill>
                  <a:srgbClr val="0000FF"/>
                </a:solidFill>
                <a:latin typeface="Times New Roman"/>
              </a:rPr>
              <a:t>траффика</a:t>
            </a:r>
            <a:r>
              <a:rPr lang="ru-RU" b="1" dirty="0" smtClean="0">
                <a:solidFill>
                  <a:srgbClr val="0000FF"/>
                </a:solidFill>
                <a:latin typeface="Times New Roman"/>
              </a:rPr>
              <a:t>.</a:t>
            </a:r>
          </a:p>
          <a:p>
            <a:pPr marL="285750" lvl="0" indent="-285750">
              <a:spcBef>
                <a:spcPct val="20000"/>
              </a:spcBef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endParaRPr lang="ru-RU" b="1" dirty="0">
              <a:solidFill>
                <a:srgbClr val="0000FF"/>
              </a:solidFill>
              <a:latin typeface="Times New Roman"/>
            </a:endParaRPr>
          </a:p>
          <a:p>
            <a:pPr marL="285750" lvl="0" indent="-285750" algn="just">
              <a:spcBef>
                <a:spcPct val="20000"/>
              </a:spcBef>
              <a:buClr>
                <a:srgbClr val="FDA023"/>
              </a:buClr>
              <a:buFont typeface="Wingdings" pitchFamily="2" charset="2"/>
              <a:buChar char="§"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/>
            </a:endParaRPr>
          </a:p>
        </p:txBody>
      </p:sp>
      <p:pic>
        <p:nvPicPr>
          <p:cNvPr id="3074" name="Picture 2" descr="C:\Users\User\Desktop\985bc4fb-cdfa-4bd5-abe7-c76493b83f7b.jpg"/>
          <p:cNvPicPr>
            <a:picLocks noChangeAspect="1" noChangeArrowheads="1"/>
          </p:cNvPicPr>
          <p:nvPr/>
        </p:nvPicPr>
        <p:blipFill>
          <a:blip r:embed="rId4"/>
          <a:srcRect r="20554"/>
          <a:stretch>
            <a:fillRect/>
          </a:stretch>
        </p:blipFill>
        <p:spPr bwMode="auto">
          <a:xfrm>
            <a:off x="285720" y="1571612"/>
            <a:ext cx="5438097" cy="492922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000760" y="4000504"/>
            <a:ext cx="2606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Недостатки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51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783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491" y="110820"/>
            <a:ext cx="89693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2406" y="188640"/>
            <a:ext cx="3669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4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Библиотека в</a:t>
            </a:r>
            <a:endParaRPr lang="ru-RU" sz="44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http://big-seo.ru/wp-content/uploads/2016/07/Instagram20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536" y="259618"/>
            <a:ext cx="2217258" cy="6274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00430" y="2000240"/>
            <a:ext cx="2857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Быстрая загрузка снимков в Интернет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Простой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поиск фотографий по интересам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Несложная подписка на аккаунты других пользователей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388" y="1857364"/>
            <a:ext cx="25230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Отсутствие полноценного сайта для загрузки фото</a:t>
            </a:r>
          </a:p>
          <a:p>
            <a:pPr marL="285750" lvl="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Низкие возможностями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плане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настройки приватности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1" y="1285860"/>
            <a:ext cx="2571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DA023"/>
              </a:buClr>
              <a:defRPr/>
            </a:pPr>
            <a:r>
              <a:rPr lang="ru-RU" sz="2400" b="1" i="1" kern="0" dirty="0">
                <a:solidFill>
                  <a:srgbClr val="FF0000"/>
                </a:solidFill>
                <a:latin typeface="Times New Roman"/>
              </a:rPr>
              <a:t>Преимущества</a:t>
            </a:r>
            <a:r>
              <a:rPr lang="ru-RU" sz="2400" b="1" kern="0" dirty="0">
                <a:solidFill>
                  <a:srgbClr val="FF0000"/>
                </a:solidFill>
                <a:latin typeface="Times New Roman"/>
              </a:rPr>
              <a:t>:</a:t>
            </a:r>
            <a:r>
              <a:rPr lang="ru-RU" sz="2400" b="1" kern="0" dirty="0">
                <a:solidFill>
                  <a:srgbClr val="1F497D">
                    <a:lumMod val="50000"/>
                  </a:srgbClr>
                </a:solidFill>
                <a:latin typeface="Times New Roman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1285860"/>
            <a:ext cx="26986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WhatsApp Image 2020-09-09 at 09.46.47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071546"/>
            <a:ext cx="3143272" cy="5475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566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nen-powerpoint_045854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9"/>
            <a:ext cx="9175711" cy="6881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6752"/>
            <a:ext cx="6750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FDA023"/>
              </a:buClr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</a:rPr>
              <a:t>   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5733"/>
            <a:ext cx="25908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85366" y="410612"/>
            <a:ext cx="3669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4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Библиотека в</a:t>
            </a:r>
            <a:endParaRPr lang="ru-RU" sz="44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428736"/>
            <a:ext cx="2472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DA023"/>
              </a:buClr>
              <a:defRPr/>
            </a:pPr>
            <a:r>
              <a:rPr lang="ru-RU" sz="2400" b="1" i="1" kern="0" dirty="0" smtClean="0">
                <a:solidFill>
                  <a:srgbClr val="FF0000"/>
                </a:solidFill>
                <a:latin typeface="Times New Roman"/>
              </a:rPr>
              <a:t>Преимущества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/>
              </a:rPr>
              <a:t>:</a:t>
            </a:r>
            <a:r>
              <a:rPr lang="ru-RU" sz="2400" b="1" kern="0" dirty="0" smtClean="0">
                <a:solidFill>
                  <a:srgbClr val="1F497D">
                    <a:lumMod val="50000"/>
                  </a:srgbClr>
                </a:solidFill>
                <a:latin typeface="Times New Roman"/>
              </a:rPr>
              <a:t> </a:t>
            </a:r>
            <a:endParaRPr lang="ru-RU" sz="2400" b="1" kern="0" dirty="0">
              <a:solidFill>
                <a:srgbClr val="1F497D">
                  <a:lumMod val="50000"/>
                </a:srgbClr>
              </a:solidFill>
              <a:latin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3" y="2000240"/>
            <a:ext cx="328614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Бесплатный сервис 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Свободный просмотр 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Интерактивный в о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n-line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Расширенные возможности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Доступен всегда и везде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5072074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buFont typeface="Wingdings" pitchFamily="2" charset="2"/>
              <a:buChar char="§"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Трудоемкий этап запуска и раскрутки канала;</a:t>
            </a:r>
          </a:p>
          <a:p>
            <a:pPr algn="just" fontAlgn="base"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Постоянная генерация идей для создания качественного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контента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удовлетворения запросов подписчиков;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5214942" y="4582456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WhatsApp Image 2020-09-09 at 12.17.17.jpeg"/>
          <p:cNvPicPr>
            <a:picLocks noChangeAspect="1" noChangeArrowheads="1"/>
          </p:cNvPicPr>
          <p:nvPr/>
        </p:nvPicPr>
        <p:blipFill>
          <a:blip r:embed="rId4"/>
          <a:srcRect l="7018" t="1029"/>
          <a:stretch>
            <a:fillRect/>
          </a:stretch>
        </p:blipFill>
        <p:spPr bwMode="auto">
          <a:xfrm>
            <a:off x="3857620" y="1500174"/>
            <a:ext cx="5286380" cy="3092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665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442</Words>
  <Application>Microsoft Office PowerPoint</Application>
  <PresentationFormat>Экран (4:3)</PresentationFormat>
  <Paragraphs>132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87</cp:revision>
  <dcterms:created xsi:type="dcterms:W3CDTF">2020-09-06T12:58:40Z</dcterms:created>
  <dcterms:modified xsi:type="dcterms:W3CDTF">2020-09-11T05:22:52Z</dcterms:modified>
</cp:coreProperties>
</file>