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02" r:id="rId2"/>
    <p:sldId id="305" r:id="rId3"/>
    <p:sldId id="303" r:id="rId4"/>
    <p:sldId id="307" r:id="rId5"/>
    <p:sldId id="298" r:id="rId6"/>
    <p:sldId id="299" r:id="rId7"/>
    <p:sldId id="300" r:id="rId8"/>
    <p:sldId id="301" r:id="rId9"/>
    <p:sldId id="257" r:id="rId10"/>
    <p:sldId id="258" r:id="rId11"/>
    <p:sldId id="259" r:id="rId12"/>
    <p:sldId id="283" r:id="rId13"/>
    <p:sldId id="260" r:id="rId14"/>
    <p:sldId id="262" r:id="rId15"/>
    <p:sldId id="261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306" r:id="rId46"/>
    <p:sldId id="29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4CAF"/>
    <a:srgbClr val="791154"/>
    <a:srgbClr val="69214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>
        <p:scale>
          <a:sx n="82" d="100"/>
          <a:sy n="82" d="100"/>
        </p:scale>
        <p:origin x="-2454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B2CB95-EAB9-4577-A08A-E5428B54AC81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3B8CF-C55F-4DA3-AEE6-CE60FB5C4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fld id="{A6168EB0-35CF-44CD-90EF-C71E5A6433E2}" type="slidenum"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/>
              <a:t>9</a:t>
            </a:fld>
            <a:fld id="{722AE44A-BA81-4B9B-8425-2FDAB751E962}" type="slidenum"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/>
              <a:t>9</a:t>
            </a:fld>
            <a:fld id="{D47B7525-4886-4258-9B56-E002E27FE7F7}" type="slidenum"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/>
              <a:t>9</a:t>
            </a:fld>
            <a:fld id="{57AA1250-0998-4158-ADA9-A218E4163B7C}" type="slidenum"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/>
              <a:t>9</a:t>
            </a:fld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3B8CF-C55F-4DA3-AEE6-CE60FB5C49E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3B8CF-C55F-4DA3-AEE6-CE60FB5C49E8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1ED7B-A50B-48F1-B3A9-469E78299913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E0546-D126-40A0-BA61-DDE20719494B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7FBA0-1909-4C31-9716-9DCBF604DF3A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6388-BB14-4918-888E-A698A5D875F0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1C766-FED3-4C0E-8458-25760B126273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FD891-02AE-4760-A577-1793C1A5567F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D253B-8E7F-4D95-BEEE-4A4C111E3DBB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B8974-557C-4E14-B349-0A9D98660385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5E000-0C62-44C2-9117-60D2437B172F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BEDD6-31CD-439E-A9D8-66FEC5445CE5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32456-D75E-4E69-98E3-9A00E89131C9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file:///C:\Users\User\Documents\1579212426_4-13.jp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r:link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B474-0AC4-423F-A7A3-F66D0B857DE2}" type="datetime1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dissolv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vtomatizacia\Desktop\&#1073;&#1080;&#1073;&#1083;&#1080;&#1086;&#1090;&#1077;&#1095;&#1085;&#1099;&#1081;%20&#1074;&#1072;&#1083;&#1100;&#1089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file:///C:\Users\User\Desktop\&#1084;&#1077;&#1088;&#1086;&#1087;&#1088;&#1080;&#1103;&#1090;&#1080;&#1103;\2019\&#1040;&#1091;&#1101;&#1079;&#1086;&#1074;%20&#1055;&#1091;&#1090;&#1100;%20&#1040;&#1073;&#1072;&#1103;\&#1092;&#1086;&#1090;&#1086;%20&#1040;&#1091;&#1101;&#1079;&#1086;&#1074;%20&#1055;&#1091;&#1090;&#1100;%20&#1040;&#1073;&#1072;&#1103;\20191002_142647.jpg" TargetMode="Externa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Avtomatizacia\Desktop\загруженное.jpg"/>
          <p:cNvPicPr>
            <a:picLocks noChangeAspect="1" noChangeArrowheads="1"/>
          </p:cNvPicPr>
          <p:nvPr/>
        </p:nvPicPr>
        <p:blipFill>
          <a:blip r:embed="rId4"/>
          <a:srcRect l="7337" t="22682" r="5790" b="7731"/>
          <a:stretch>
            <a:fillRect/>
          </a:stretch>
        </p:blipFill>
        <p:spPr bwMode="auto">
          <a:xfrm rot="21278688">
            <a:off x="3535266" y="3465764"/>
            <a:ext cx="55007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Нуринская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ЦБС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Заречная сельская библиотека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22145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«Рухани </a:t>
            </a:r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қазына 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– 2020»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l="5987" t="8981" r="1198" b="22156"/>
          <a:stretch>
            <a:fillRect/>
          </a:stretch>
        </p:blipFill>
        <p:spPr bwMode="auto">
          <a:xfrm>
            <a:off x="142844" y="142852"/>
            <a:ext cx="1829434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библиотечный вальс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286776" y="600076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i="1" dirty="0" smtClean="0">
                <a:latin typeface="Bookman Old Style" pitchFamily="18" charset="0"/>
              </a:rPr>
              <a:t>Книжная выставка «</a:t>
            </a:r>
            <a:r>
              <a:rPr lang="kk-KZ" sz="2700" b="1" i="1" dirty="0" smtClean="0">
                <a:latin typeface="Bookman Old Style" pitchFamily="18" charset="0"/>
              </a:rPr>
              <a:t>Ел </a:t>
            </a:r>
            <a:r>
              <a:rPr lang="kk-KZ" sz="2700" b="1" i="1" dirty="0" smtClean="0">
                <a:latin typeface="Cambria" pitchFamily="18" charset="0"/>
                <a:ea typeface="Cambria" pitchFamily="18" charset="0"/>
              </a:rPr>
              <a:t>қ</a:t>
            </a:r>
            <a:r>
              <a:rPr lang="kk-KZ" sz="2700" b="1" i="1" dirty="0" smtClean="0">
                <a:latin typeface="Bookman Old Style" pitchFamily="18" charset="0"/>
              </a:rPr>
              <a:t>ор</a:t>
            </a:r>
            <a:r>
              <a:rPr lang="kk-KZ" sz="2700" b="1" i="1" dirty="0" smtClean="0">
                <a:latin typeface="Cambria" pitchFamily="18" charset="0"/>
                <a:ea typeface="Cambria" pitchFamily="18" charset="0"/>
              </a:rPr>
              <a:t>ғ</a:t>
            </a:r>
            <a:r>
              <a:rPr lang="kk-KZ" sz="2700" b="1" i="1" dirty="0" smtClean="0">
                <a:latin typeface="Bookman Old Style" pitchFamily="18" charset="0"/>
              </a:rPr>
              <a:t>ау – ерді</a:t>
            </a:r>
            <a:r>
              <a:rPr lang="kk-KZ" sz="2700" b="1" i="1" dirty="0" smtClean="0">
                <a:latin typeface="Cambria" pitchFamily="18" charset="0"/>
                <a:ea typeface="Cambria" pitchFamily="18" charset="0"/>
              </a:rPr>
              <a:t>ң</a:t>
            </a:r>
            <a:r>
              <a:rPr lang="kk-KZ" sz="2700" i="1" dirty="0" smtClean="0">
                <a:latin typeface="Bookman Old Style" pitchFamily="18" charset="0"/>
              </a:rPr>
              <a:t>  </a:t>
            </a:r>
            <a:r>
              <a:rPr lang="kk-KZ" sz="2700" b="1" i="1" dirty="0" smtClean="0">
                <a:latin typeface="Bookman Old Style" pitchFamily="18" charset="0"/>
              </a:rPr>
              <a:t>мі</a:t>
            </a:r>
            <a:r>
              <a:rPr lang="kk-KZ" sz="2700" b="1" i="1" dirty="0" smtClean="0">
                <a:latin typeface="Cambria" pitchFamily="18" charset="0"/>
                <a:ea typeface="Cambria" pitchFamily="18" charset="0"/>
              </a:rPr>
              <a:t>ң</a:t>
            </a:r>
            <a:r>
              <a:rPr lang="kk-KZ" sz="2700" b="1" i="1" dirty="0" smtClean="0">
                <a:latin typeface="Bookman Old Style" pitchFamily="18" charset="0"/>
              </a:rPr>
              <a:t>деті</a:t>
            </a:r>
            <a:r>
              <a:rPr lang="ru-RU" sz="2700" b="1" i="1" dirty="0" smtClean="0">
                <a:latin typeface="Bookman Old Style" pitchFamily="18" charset="0"/>
              </a:rPr>
              <a:t>»</a:t>
            </a:r>
            <a:r>
              <a:rPr lang="ru-RU" sz="2700" i="1" dirty="0" smtClean="0">
                <a:latin typeface="Bookman Old Style" pitchFamily="18" charset="0"/>
              </a:rPr>
              <a:t> </a:t>
            </a:r>
            <a:r>
              <a:rPr lang="ru-RU" sz="2700" b="1" i="1" dirty="0" smtClean="0">
                <a:latin typeface="Bookman Old Style" pitchFamily="18" charset="0"/>
              </a:rPr>
              <a:t>и</a:t>
            </a:r>
            <a:r>
              <a:rPr lang="ru-RU" sz="2700" i="1" dirty="0" smtClean="0">
                <a:latin typeface="Bookman Old Style" pitchFamily="18" charset="0"/>
              </a:rPr>
              <a:t> </a:t>
            </a:r>
            <a:r>
              <a:rPr lang="ru-RU" sz="2700" b="1" i="1" dirty="0" smtClean="0">
                <a:latin typeface="Bookman Old Style" pitchFamily="18" charset="0"/>
              </a:rPr>
              <a:t>час патриотического воспитания  </a:t>
            </a:r>
            <a:br>
              <a:rPr lang="ru-RU" sz="2700" b="1" i="1" dirty="0" smtClean="0">
                <a:latin typeface="Bookman Old Style" pitchFamily="18" charset="0"/>
              </a:rPr>
            </a:br>
            <a:r>
              <a:rPr lang="ru-RU" sz="2700" b="1" i="1" dirty="0" smtClean="0">
                <a:latin typeface="Bookman Old Style" pitchFamily="18" charset="0"/>
              </a:rPr>
              <a:t> «</a:t>
            </a:r>
            <a:r>
              <a:rPr lang="ru-RU" sz="2700" b="1" i="1" dirty="0" err="1" smtClean="0">
                <a:latin typeface="Bookman Old Style" pitchFamily="18" charset="0"/>
              </a:rPr>
              <a:t>Ерлер</a:t>
            </a:r>
            <a:r>
              <a:rPr lang="ru-RU" sz="2700" b="1" i="1" dirty="0" smtClean="0">
                <a:latin typeface="Bookman Old Style" pitchFamily="18" charset="0"/>
              </a:rPr>
              <a:t> - </a:t>
            </a:r>
            <a:r>
              <a:rPr lang="ru-RU" sz="2700" b="1" i="1" dirty="0" err="1" smtClean="0">
                <a:latin typeface="Bookman Old Style" pitchFamily="18" charset="0"/>
              </a:rPr>
              <a:t>жерді</a:t>
            </a:r>
            <a:r>
              <a:rPr lang="ru-RU" sz="2700" b="1" i="1" dirty="0" err="1" smtClean="0">
                <a:latin typeface="Cambria" pitchFamily="18" charset="0"/>
                <a:ea typeface="Cambria" pitchFamily="18" charset="0"/>
              </a:rPr>
              <a:t>ң</a:t>
            </a:r>
            <a:r>
              <a:rPr lang="ru-RU" sz="2700" b="1" i="1" dirty="0" err="1" smtClean="0">
                <a:latin typeface="Bookman Old Style" pitchFamily="18" charset="0"/>
              </a:rPr>
              <a:t> қор</a:t>
            </a:r>
            <a:r>
              <a:rPr lang="ru-RU" sz="2700" b="1" i="1" dirty="0" err="1" smtClean="0">
                <a:latin typeface="Cambria" pitchFamily="18" charset="0"/>
                <a:ea typeface="Cambria" pitchFamily="18" charset="0"/>
              </a:rPr>
              <a:t>ғ</a:t>
            </a:r>
            <a:r>
              <a:rPr lang="ru-RU" sz="2700" b="1" i="1" dirty="0" err="1" smtClean="0">
                <a:latin typeface="Bookman Old Style" pitchFamily="18" charset="0"/>
              </a:rPr>
              <a:t>аны</a:t>
            </a:r>
            <a:r>
              <a:rPr lang="ru-RU" sz="2700" b="1" i="1" dirty="0" smtClean="0">
                <a:latin typeface="Bookman Old Style" pitchFamily="18" charset="0"/>
              </a:rPr>
              <a:t>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Рисунок 3" descr="20190506_112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50061" y="2178831"/>
            <a:ext cx="4857752" cy="364331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506_12035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214810" y="1428736"/>
            <a:ext cx="4063723" cy="207170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506_11470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357686" y="4429132"/>
            <a:ext cx="3993923" cy="228601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643182"/>
            <a:ext cx="4002625" cy="235745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 spd="slow" advClick="0" advTm="5000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ser\Desktop\мероприятия\2019\Ауэзов Путь Абая\фото Ауэзов Путь Абая\20191002_143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286148" cy="2331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20191002_1434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285860"/>
            <a:ext cx="3286148" cy="2384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20191002_142647.jpg" descr="C:\Users\User\Desktop\мероприятия\2019\Ауэзов Путь Абая\фото Ауэзов Путь Абая\20191002_142647.jpg"/>
          <p:cNvPicPr>
            <a:picLocks noChangeAspect="1"/>
          </p:cNvPicPr>
          <p:nvPr/>
        </p:nvPicPr>
        <p:blipFill>
          <a:blip r:embed="rId4" r:link="rId5" cstate="print"/>
          <a:stretch>
            <a:fillRect/>
          </a:stretch>
        </p:blipFill>
        <p:spPr>
          <a:xfrm rot="21133767">
            <a:off x="290092" y="4006933"/>
            <a:ext cx="3429024" cy="241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 descr="20191002_1436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08907" y="2580016"/>
            <a:ext cx="3429025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 descr="20191002_1359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29784">
            <a:off x="5322323" y="4157358"/>
            <a:ext cx="3500462" cy="2284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Вечер одной книги  «Вершина творчества», посвященный  60-летию романа-эпопеи  </a:t>
            </a:r>
            <a:r>
              <a:rPr lang="ru-RU" sz="2400" b="1" i="1" dirty="0" err="1" smtClean="0">
                <a:latin typeface="Bookman Old Style" pitchFamily="18" charset="0"/>
              </a:rPr>
              <a:t>Мухтара</a:t>
            </a:r>
            <a:r>
              <a:rPr lang="ru-RU" sz="2400" b="1" i="1" dirty="0" smtClean="0">
                <a:latin typeface="Bookman Old Style" pitchFamily="18" charset="0"/>
              </a:rPr>
              <a:t> </a:t>
            </a:r>
            <a:r>
              <a:rPr lang="ru-RU" sz="2400" b="1" i="1" dirty="0" err="1" smtClean="0">
                <a:latin typeface="Bookman Old Style" pitchFamily="18" charset="0"/>
              </a:rPr>
              <a:t>Ауэзова</a:t>
            </a:r>
            <a:r>
              <a:rPr lang="ru-RU" sz="2400" b="1" i="1" dirty="0" smtClean="0">
                <a:latin typeface="Bookman Old Style" pitchFamily="18" charset="0"/>
              </a:rPr>
              <a:t>  «Путь Абая»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829_1114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876"/>
            <a:ext cx="4357718" cy="310753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829_112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071546"/>
            <a:ext cx="4286280" cy="275033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829_1123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500438"/>
            <a:ext cx="4214842" cy="321471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829_1120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071546"/>
            <a:ext cx="4143404" cy="278608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Громкие чтения 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в «Поэтической гостиной Абая»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20191014_1559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557301" y="2128880"/>
            <a:ext cx="5143536" cy="3457495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20191014_163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500438"/>
            <a:ext cx="4429156" cy="307183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rgbClr val="000000"/>
                </a:solidFill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Б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иографический экскурс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по жизни и творчеству  писателя,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посвященный 95-летию  (1924)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Бердибека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Сокпакбаева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20191014_1628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357298"/>
            <a:ext cx="4357718" cy="292895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20191009_102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30346">
            <a:off x="4750286" y="1284999"/>
            <a:ext cx="3910781" cy="26227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20191009_1008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44435">
            <a:off x="343156" y="1353311"/>
            <a:ext cx="4214842" cy="271464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20191009_1026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22032">
            <a:off x="4546839" y="3503834"/>
            <a:ext cx="4229604" cy="294561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20191009_1007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30445">
            <a:off x="436902" y="3465564"/>
            <a:ext cx="4312285" cy="305777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Э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кологическое  путешествие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«Братья наши меньшие»,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посвящённое Всемирному дню защиты животных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91212_115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500437"/>
            <a:ext cx="4048121" cy="2716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191212_1153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97618">
            <a:off x="4876417" y="1046340"/>
            <a:ext cx="3566870" cy="2675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20191212_1213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928669"/>
            <a:ext cx="3762369" cy="2821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1212_1153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450492">
            <a:off x="953725" y="3074719"/>
            <a:ext cx="4007871" cy="30059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latin typeface="Bookman Old Style" pitchFamily="18" charset="0"/>
              </a:rPr>
              <a:t>Библиопутешествие</a:t>
            </a:r>
            <a:r>
              <a:rPr lang="ru-RU" sz="2400" b="1" i="1" dirty="0" smtClean="0">
                <a:latin typeface="Bookman Old Style" pitchFamily="18" charset="0"/>
              </a:rPr>
              <a:t> по Республике Казахстан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827_110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71480"/>
            <a:ext cx="4221397" cy="316604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827_1109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571480"/>
            <a:ext cx="4095747" cy="307181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827_1110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321841"/>
            <a:ext cx="4357718" cy="3268289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827_11144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350272"/>
            <a:ext cx="4062566" cy="315056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Правовое  путешествие  в  страну «</a:t>
            </a:r>
            <a:r>
              <a:rPr lang="ru-RU" sz="2400" b="1" i="1" dirty="0" err="1" smtClean="0">
                <a:latin typeface="Bookman Old Style" pitchFamily="18" charset="0"/>
              </a:rPr>
              <a:t>Закония</a:t>
            </a:r>
            <a:r>
              <a:rPr lang="ru-RU" sz="2400" b="1" i="1" dirty="0" smtClean="0">
                <a:latin typeface="Bookman Old Style" pitchFamily="18" charset="0"/>
              </a:rPr>
              <a:t>»</a:t>
            </a:r>
            <a:r>
              <a:rPr lang="ru-RU" sz="2400" i="1" dirty="0" smtClean="0">
                <a:latin typeface="Bookman Old Style" pitchFamily="18" charset="0"/>
              </a:rPr>
              <a:t> 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190927_101710.jpg"/>
          <p:cNvPicPr>
            <a:picLocks noChangeAspect="1"/>
          </p:cNvPicPr>
          <p:nvPr/>
        </p:nvPicPr>
        <p:blipFill>
          <a:blip r:embed="rId2" cstate="print"/>
          <a:srcRect l="-1019"/>
          <a:stretch>
            <a:fillRect/>
          </a:stretch>
        </p:blipFill>
        <p:spPr>
          <a:xfrm rot="21238524">
            <a:off x="650414" y="1122637"/>
            <a:ext cx="3857652" cy="3068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190927_10232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3571876"/>
            <a:ext cx="4134186" cy="283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927_1008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75750">
            <a:off x="4603912" y="1261711"/>
            <a:ext cx="3987551" cy="2810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Познавательно-развлекательная  программа   «Калейдоскоп профессий» </a:t>
            </a:r>
            <a:endParaRPr lang="ru-RU" sz="2400" b="1" i="1" dirty="0">
              <a:latin typeface="Bookman Old Style" pitchFamily="18" charset="0"/>
            </a:endParaRPr>
          </a:p>
        </p:txBody>
      </p:sp>
      <p:pic>
        <p:nvPicPr>
          <p:cNvPr id="2" name="Рисунок 1" descr="20190927_100405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1229514">
            <a:off x="4412189" y="3863771"/>
            <a:ext cx="4237796" cy="2570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 spd="slow" advClick="0" advTm="5000"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90823_1101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3929066"/>
            <a:ext cx="4083571" cy="271464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823_1106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7158" y="1000108"/>
            <a:ext cx="4107650" cy="273845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823_1113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000628" y="1000108"/>
            <a:ext cx="3905245" cy="278605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823_11235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929190" y="4000504"/>
            <a:ext cx="3905245" cy="266268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creenshot_20190823-11421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503230" y="2071678"/>
            <a:ext cx="2711831" cy="3143272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Круглый стол «Предпринимательство 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в сельском хозяйстве» 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 spd="slow" advClick="0" advTm="5000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415_1333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00042"/>
            <a:ext cx="3548055" cy="2661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415_1347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00438"/>
            <a:ext cx="380999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415_134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500042"/>
            <a:ext cx="3571867" cy="2678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20190415_1349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3571876"/>
            <a:ext cx="3524243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20190415_1428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855404" y="3164976"/>
            <a:ext cx="3667150" cy="2337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0" y="1"/>
            <a:ext cx="9144000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 Акция «Молодежь за мир в Казахстане»</a:t>
            </a:r>
            <a:br>
              <a:rPr lang="ru-RU" sz="2400" b="1" i="1" dirty="0" smtClean="0">
                <a:latin typeface="Bookman Old Style" pitchFamily="18" charset="0"/>
              </a:rPr>
            </a:br>
            <a:r>
              <a:rPr lang="ru-RU" b="1" i="1" dirty="0" smtClean="0">
                <a:latin typeface="Bookman Old Style" pitchFamily="18" charset="0"/>
              </a:rPr>
              <a:t/>
            </a:r>
            <a:br>
              <a:rPr lang="ru-RU" b="1" i="1" dirty="0" smtClean="0">
                <a:latin typeface="Bookman Old Style" pitchFamily="18" charset="0"/>
              </a:rPr>
            </a:br>
            <a:endParaRPr lang="ru-RU" i="1" dirty="0">
              <a:latin typeface="Bookman Old Style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 spd="slow" advClick="0" advTm="5000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 Контрольные показатели 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71604" y="1643050"/>
          <a:ext cx="6096000" cy="3032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04992"/>
                <a:gridCol w="1357322"/>
                <a:gridCol w="1309686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2018 год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2019 год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2020 год 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I </a:t>
                      </a:r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кв.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Пользователи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762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709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353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Книговыдача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13012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13009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4553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Посещения 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7512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7279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2623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Книжный фонд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5498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Новые</a:t>
                      </a:r>
                      <a:r>
                        <a:rPr lang="kk-KZ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 поступления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b="1" dirty="0" smtClean="0">
                          <a:solidFill>
                            <a:srgbClr val="C00000"/>
                          </a:solidFill>
                          <a:latin typeface="Bookman Old Style" pitchFamily="18" charset="0"/>
                        </a:rPr>
                        <a:t>135</a:t>
                      </a:r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 advClick="0" advTm="5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90618_105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857628"/>
            <a:ext cx="4071966" cy="2786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618_1108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785794"/>
            <a:ext cx="400052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618_1046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785794"/>
            <a:ext cx="3929090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190618_1059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857628"/>
            <a:ext cx="407196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Час презентаций «Моя любимая книга»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 spd="slow" advClick="0" advTm="5000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90617_14554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158" y="714356"/>
            <a:ext cx="3571900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617_103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571876"/>
            <a:ext cx="3857620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20190617_1054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2214554"/>
            <a:ext cx="3809995" cy="2857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617_10432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286380" y="785794"/>
            <a:ext cx="3619493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0190617_110402.jpg"/>
          <p:cNvPicPr>
            <a:picLocks noChangeAspect="1"/>
          </p:cNvPicPr>
          <p:nvPr/>
        </p:nvPicPr>
        <p:blipFill>
          <a:blip r:embed="rId6" cstate="print"/>
          <a:srcRect r="-1250"/>
          <a:stretch>
            <a:fillRect/>
          </a:stretch>
        </p:blipFill>
        <p:spPr>
          <a:xfrm>
            <a:off x="5072066" y="4572008"/>
            <a:ext cx="385765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Познавательный  час  «Мир  природы»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ransition spd="slow" advClick="0" advTm="5000"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11_1605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07189" y="2035959"/>
            <a:ext cx="4857784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1111_15442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429124" y="1428736"/>
            <a:ext cx="4429124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0"/>
            <a:ext cx="89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Ч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ас истории, посвященный </a:t>
            </a:r>
            <a:r>
              <a:rPr lang="ru-RU" sz="2400" b="1" i="1" dirty="0" smtClean="0"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1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00-летию со дня  рождения  Павловского Г.А.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–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первоцелинника, ветерана войны и труда, Почетного гражданина 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Нуринского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  района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 spd="slow" advClick="0" advTm="5000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29_1436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495339">
            <a:off x="4761771" y="1185039"/>
            <a:ext cx="3974254" cy="2684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1129_14362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1097692">
            <a:off x="534817" y="1135652"/>
            <a:ext cx="4024730" cy="2734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1129_1439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428860" y="3643314"/>
            <a:ext cx="432953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Книжная выставка – портрет                                                                                                         «</a:t>
            </a:r>
            <a:r>
              <a:rPr lang="kk-KZ" sz="2400" b="1" i="1" dirty="0" smtClean="0">
                <a:latin typeface="Cambria Math" pitchFamily="18" charset="0"/>
                <a:ea typeface="Cambria Math" pitchFamily="18" charset="0"/>
              </a:rPr>
              <a:t>Елбасы – халық  мұрасы» - «Лидер  нации – гордость  народа»</a:t>
            </a:r>
            <a:endParaRPr lang="ru-RU" sz="2400" i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spd="slow" advClick="0" advTm="5000"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90621_10463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857752" y="571480"/>
            <a:ext cx="4071966" cy="2643205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621_1034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00430" y="2143116"/>
            <a:ext cx="4071966" cy="2768223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20190621_11040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429124" y="3643314"/>
            <a:ext cx="4572032" cy="307183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 flipH="1"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Игра-викторина  «В тридевятом царстве, 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в Пушкинском государстве»</a:t>
            </a:r>
            <a:r>
              <a:rPr lang="ru-RU" sz="2400" i="1" dirty="0" smtClean="0">
                <a:latin typeface="Bookman Old Style" pitchFamily="18" charset="0"/>
              </a:rPr>
              <a:t> </a:t>
            </a:r>
            <a:endParaRPr lang="ru-RU" sz="2400" i="1" dirty="0">
              <a:latin typeface="Bookman Old Style" pitchFamily="18" charset="0"/>
            </a:endParaRPr>
          </a:p>
        </p:txBody>
      </p:sp>
      <p:pic>
        <p:nvPicPr>
          <p:cNvPr id="7" name="Рисунок 6" descr="20190621_1127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678709" y="2107413"/>
            <a:ext cx="5357850" cy="3286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 spd="slow" advClick="0" advTm="5000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91022_14104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071546"/>
            <a:ext cx="3500462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 descr="20191022_13422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4572000" y="2214554"/>
            <a:ext cx="542928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1022_1416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2285992"/>
            <a:ext cx="3143271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Литературный вечер</a:t>
            </a:r>
            <a:r>
              <a:rPr lang="ru-RU" sz="2400" i="1" dirty="0" smtClean="0">
                <a:latin typeface="Bookman Old Style" pitchFamily="18" charset="0"/>
              </a:rPr>
              <a:t> 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«Тернистый путь </a:t>
            </a:r>
            <a:r>
              <a:rPr lang="ru-RU" sz="2400" b="1" i="1" dirty="0" err="1" smtClean="0">
                <a:latin typeface="Bookman Old Style" pitchFamily="18" charset="0"/>
              </a:rPr>
              <a:t>Сакена</a:t>
            </a:r>
            <a:r>
              <a:rPr lang="ru-RU" sz="2400" b="1" i="1" dirty="0" smtClean="0">
                <a:latin typeface="Bookman Old Style" pitchFamily="18" charset="0"/>
              </a:rPr>
              <a:t> Сейфуллина»</a:t>
            </a:r>
            <a:endParaRPr lang="ru-RU" sz="2400" i="1" dirty="0">
              <a:latin typeface="Bookman Old Style" pitchFamily="18" charset="0"/>
            </a:endParaRPr>
          </a:p>
        </p:txBody>
      </p:sp>
      <p:pic>
        <p:nvPicPr>
          <p:cNvPr id="8" name="Рисунок 7" descr="20191022_14025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85720" y="4071942"/>
            <a:ext cx="371477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 spd="slow" advClick="0" advTm="5000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90422_111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32100">
            <a:off x="-4064" y="1706122"/>
            <a:ext cx="4135553" cy="3101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422_1454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882561">
            <a:off x="5118367" y="1632142"/>
            <a:ext cx="4076956" cy="3057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нижный  уголок, посвященный  новой  книге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Виталия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Тулякова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 «Мечты  о  прошлом»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3" name="Рисунок 2" descr="20190422_10330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428860" y="3643314"/>
            <a:ext cx="4429156" cy="300039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 spd="slow" advClick="0" advTm="5000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13_11353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786314" y="1214422"/>
            <a:ext cx="378621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1113_11502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0034" y="3786190"/>
            <a:ext cx="378621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1113_11530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86314" y="3786190"/>
            <a:ext cx="3786213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1113_11534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00034" y="1214422"/>
            <a:ext cx="378621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333333"/>
                </a:solidFill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В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рамках программы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«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Ту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Calibri" pitchFamily="34" charset="0"/>
              </a:rPr>
              <a:t>ғ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ан  жер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»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исторический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час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«Герои  целины  родного  края»,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посвященный 65-летию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освоения целинных и залежных земель в Казахстане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ookman Old Style" pitchFamily="18" charset="0"/>
                <a:ea typeface="Times New Roman" pitchFamily="18" charset="0"/>
                <a:cs typeface="Calibri" pitchFamily="34" charset="0"/>
              </a:rPr>
              <a:t>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ransition spd="slow" advClick="0" advTm="5000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925_1023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57752" y="1142984"/>
            <a:ext cx="3929057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20190925_10372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929190" y="3786190"/>
            <a:ext cx="3851349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925_10385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57158" y="1142984"/>
            <a:ext cx="392909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925_10401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57158" y="3786190"/>
            <a:ext cx="407321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20190925_10365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2857489" y="2071679"/>
            <a:ext cx="3071834" cy="2714644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Экскурсия </a:t>
            </a:r>
            <a:r>
              <a:rPr lang="en-US" sz="2400" b="1" i="1" dirty="0" smtClean="0">
                <a:latin typeface="Bookman Old Style" pitchFamily="18" charset="0"/>
              </a:rPr>
              <a:t>– </a:t>
            </a:r>
            <a:r>
              <a:rPr lang="ru-RU" sz="2400" b="1" i="1" dirty="0" smtClean="0">
                <a:latin typeface="Bookman Old Style" pitchFamily="18" charset="0"/>
              </a:rPr>
              <a:t>путешествие в библиотеку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 «Здесь живут книги» 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528_1052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0034" y="714356"/>
            <a:ext cx="8072494" cy="574897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Детский  отдел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ransition spd="slow" advClick="0" advTm="5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443914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Работа библиотеки в </a:t>
            </a:r>
            <a:r>
              <a:rPr lang="ru-RU" sz="3200" b="1" dirty="0" err="1" smtClean="0">
                <a:solidFill>
                  <a:srgbClr val="C00000"/>
                </a:solidFill>
                <a:latin typeface="Bookman Old Style" pitchFamily="18" charset="0"/>
              </a:rPr>
              <a:t>онлайн</a:t>
            </a: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 режиме: 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1928802"/>
            <a:ext cx="85725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Страницы Заречной сельской библиотеки открыты в социальных сетях: </a:t>
            </a:r>
            <a:r>
              <a:rPr lang="en-US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Facebook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Instagram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, </a:t>
            </a:r>
            <a:r>
              <a:rPr lang="kk-KZ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В</a:t>
            </a:r>
            <a:r>
              <a:rPr lang="en-US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Kontakte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, </a:t>
            </a:r>
            <a:r>
              <a:rPr lang="en-US" sz="2000" b="1" dirty="0" smtClean="0">
                <a:solidFill>
                  <a:srgbClr val="C00000"/>
                </a:solidFill>
                <a:latin typeface="Bookman Old Style" pitchFamily="18" charset="0"/>
              </a:rPr>
              <a:t>O</a:t>
            </a:r>
            <a:r>
              <a:rPr lang="kk-KZ" sz="2000" b="1" dirty="0" smtClean="0">
                <a:solidFill>
                  <a:srgbClr val="C00000"/>
                </a:solidFill>
                <a:latin typeface="Bookman Old Style" pitchFamily="18" charset="0"/>
              </a:rPr>
              <a:t>дноклассники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.</a:t>
            </a:r>
          </a:p>
          <a:p>
            <a:pPr>
              <a:buNone/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Количество подписчиков в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аккаунтах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 библиотеки –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3556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Количество публикаций –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276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Количество откликов посетителей (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лайков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) -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7224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Книжная  выставка, посвященная  знаменательным  событиям  в 2020 г.</a:t>
            </a:r>
            <a:endParaRPr lang="ru-RU" sz="2400" b="1" i="1" dirty="0">
              <a:latin typeface="Bookman Old Style" pitchFamily="18" charset="0"/>
            </a:endParaRPr>
          </a:p>
        </p:txBody>
      </p:sp>
      <p:pic>
        <p:nvPicPr>
          <p:cNvPr id="4" name="Рисунок 3" descr="20200122_094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000108"/>
            <a:ext cx="7429550" cy="5572163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 spd="slow" advClick="0" advTm="5000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0205_100110.jpg"/>
          <p:cNvPicPr>
            <a:picLocks noChangeAspect="1"/>
          </p:cNvPicPr>
          <p:nvPr/>
        </p:nvPicPr>
        <p:blipFill>
          <a:blip r:embed="rId2" cstate="print"/>
          <a:srcRect t="-1316"/>
          <a:stretch>
            <a:fillRect/>
          </a:stretch>
        </p:blipFill>
        <p:spPr>
          <a:xfrm>
            <a:off x="1000100" y="1071546"/>
            <a:ext cx="7072361" cy="550072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Книжно-иллюстративная выставка, посвященная </a:t>
            </a:r>
            <a:r>
              <a:rPr lang="ru-RU" sz="2400" b="1" i="1" dirty="0" err="1" smtClean="0">
                <a:latin typeface="Bookman Old Style" pitchFamily="18" charset="0"/>
              </a:rPr>
              <a:t>Х.Жусупбекову</a:t>
            </a:r>
            <a:r>
              <a:rPr lang="ru-RU" sz="2400" b="1" i="1" dirty="0" smtClean="0">
                <a:latin typeface="Bookman Old Style" pitchFamily="18" charset="0"/>
              </a:rPr>
              <a:t> и </a:t>
            </a:r>
            <a:r>
              <a:rPr lang="ru-RU" sz="2400" b="1" i="1" dirty="0" err="1" smtClean="0">
                <a:latin typeface="Bookman Old Style" pitchFamily="18" charset="0"/>
              </a:rPr>
              <a:t>К.Айнабекову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0218_1042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00166" y="1071546"/>
            <a:ext cx="6072230" cy="550070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Книжная  выставка, 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посвященная 1150-летию </a:t>
            </a:r>
            <a:r>
              <a:rPr lang="ru-RU" sz="2400" b="1" i="1" dirty="0" err="1" smtClean="0">
                <a:latin typeface="Bookman Old Style" pitchFamily="18" charset="0"/>
              </a:rPr>
              <a:t>аль-Фараби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0120_1023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000108"/>
            <a:ext cx="7429552" cy="5625719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Место для читателей</a:t>
            </a: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 с ограниченными возможностями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0829_111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000108"/>
            <a:ext cx="7429518" cy="5572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Постоянно  действующая книжная выставка, посвященная  творчеству  Абая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reenshot_20200305-1044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714356"/>
            <a:ext cx="3857625" cy="5786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Bookman Old Style" pitchFamily="18" charset="0"/>
              </a:rPr>
              <a:t>Постоянно  действующие книжные  выставки</a:t>
            </a:r>
            <a:endParaRPr lang="ru-RU" sz="2400" b="1" i="1" dirty="0">
              <a:latin typeface="Bookman Old Style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ransition spd="slow" advClick="0" advTm="5000"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b="1" dirty="0" smtClean="0">
                <a:latin typeface="Bookman Old Style" pitchFamily="18" charset="0"/>
              </a:rPr>
              <a:t>Заречное </a:t>
            </a:r>
            <a:r>
              <a:rPr lang="ru-RU" b="1" dirty="0" err="1" smtClean="0">
                <a:latin typeface="Bookman Old Style" pitchFamily="18" charset="0"/>
              </a:rPr>
              <a:t>ауылды</a:t>
            </a:r>
            <a:r>
              <a:rPr lang="ru-RU" sz="4800" b="1" dirty="0" err="1" smtClean="0">
                <a:latin typeface="Bookman Old Style" pitchFamily="18" charset="0"/>
              </a:rPr>
              <a:t>қ</a:t>
            </a:r>
            <a:r>
              <a:rPr lang="ru-RU" b="1" dirty="0" err="1" smtClean="0">
                <a:latin typeface="Bookman Old Style" pitchFamily="18" charset="0"/>
              </a:rPr>
              <a:t> кітапханасында</a:t>
            </a:r>
            <a:r>
              <a:rPr lang="ru-RU" b="1" dirty="0" smtClean="0">
                <a:latin typeface="Bookman Old Style" pitchFamily="18" charset="0"/>
              </a:rPr>
              <a:t> 2020ж </a:t>
            </a:r>
            <a:r>
              <a:rPr lang="ru-RU" sz="5400" b="1" dirty="0" err="1" smtClean="0">
                <a:latin typeface="Bookman Old Style" pitchFamily="18" charset="0"/>
              </a:rPr>
              <a:t>ө</a:t>
            </a:r>
            <a:r>
              <a:rPr lang="ru-RU" b="1" dirty="0" err="1" smtClean="0">
                <a:latin typeface="Bookman Old Style" pitchFamily="18" charset="0"/>
              </a:rPr>
              <a:t>ткізілген  іс</a:t>
            </a:r>
            <a:r>
              <a:rPr lang="ru-RU" b="1" dirty="0" smtClean="0">
                <a:latin typeface="Bookman Old Style" pitchFamily="18" charset="0"/>
              </a:rPr>
              <a:t>–</a:t>
            </a:r>
            <a:r>
              <a:rPr lang="ru-RU" b="1" dirty="0" err="1" smtClean="0">
                <a:latin typeface="Bookman Old Style" pitchFamily="18" charset="0"/>
              </a:rPr>
              <a:t>шаралар</a:t>
            </a:r>
            <a:r>
              <a:rPr lang="ru-RU" b="1" dirty="0" smtClean="0">
                <a:latin typeface="Bookman Old Style" pitchFamily="18" charset="0"/>
              </a:rPr>
              <a:t>.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/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Мероприятия, </a:t>
            </a:r>
            <a:br>
              <a:rPr lang="ru-RU" b="1" dirty="0" smtClean="0">
                <a:latin typeface="Bookman Old Style" pitchFamily="18" charset="0"/>
              </a:rPr>
            </a:br>
            <a:r>
              <a:rPr lang="ru-RU" b="1" dirty="0" smtClean="0">
                <a:latin typeface="Bookman Old Style" pitchFamily="18" charset="0"/>
              </a:rPr>
              <a:t>проведенные в сельской  библиотеке с.Заречное                                       в 2020г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kk-KZ" sz="5400" b="1" i="1" dirty="0" smtClean="0">
              <a:latin typeface="Bahnschrift Light SemiCondensed" pitchFamily="34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C:\Users\User\Desktop\мероприятия\2020\Аль Фараби\фото Аль Фараби\20200212_1157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214422"/>
            <a:ext cx="3777357" cy="2786082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/>
            </a:r>
            <a:br>
              <a:rPr lang="ru-RU" sz="2400" b="1" dirty="0" smtClean="0">
                <a:latin typeface="Bookman Old Style" pitchFamily="18" charset="0"/>
              </a:rPr>
            </a:br>
            <a:r>
              <a:rPr lang="ru-RU" sz="2400" b="1" i="1" dirty="0" smtClean="0">
                <a:latin typeface="Bookman Old Style" pitchFamily="18" charset="0"/>
              </a:rPr>
              <a:t>Исторический  час  «</a:t>
            </a:r>
            <a:r>
              <a:rPr lang="kk-KZ" sz="2400" b="1" i="1" dirty="0" smtClean="0">
                <a:latin typeface="Bookman Old Style" pitchFamily="18" charset="0"/>
              </a:rPr>
              <a:t>Дархан  дала  </a:t>
            </a:r>
            <a:r>
              <a:rPr lang="kk-KZ" sz="2400" b="1" i="1" dirty="0" smtClean="0">
                <a:latin typeface="Arial Narrow" pitchFamily="34" charset="0"/>
              </a:rPr>
              <a:t>ұ</a:t>
            </a:r>
            <a:r>
              <a:rPr lang="kk-KZ" sz="2400" b="1" i="1" dirty="0" smtClean="0">
                <a:latin typeface="Bookman Old Style" pitchFamily="18" charset="0"/>
              </a:rPr>
              <a:t>стазы – Просветитель  Великой  степи»</a:t>
            </a:r>
            <a:r>
              <a:rPr lang="ru-RU" sz="2400" b="1" i="1" dirty="0" smtClean="0">
                <a:latin typeface="Bookman Old Style" pitchFamily="18" charset="0"/>
              </a:rPr>
              <a:t/>
            </a:r>
            <a:br>
              <a:rPr lang="ru-RU" sz="2400" b="1" i="1" dirty="0" smtClean="0">
                <a:latin typeface="Bookman Old Style" pitchFamily="18" charset="0"/>
              </a:rPr>
            </a:b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17" name="Рисунок 16" descr="20200212_1147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974" y="1214422"/>
            <a:ext cx="3907348" cy="2786082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429000"/>
            <a:ext cx="4000526" cy="3000396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429056" y="14144700"/>
            <a:ext cx="39319200" cy="294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Час  памяти  «Афган, ты боль и память наша»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4" name="Рисунок 3" descr="C:\Users\User\Desktop\мероприятия\2020\Афганистан\фото Афганистан\20200213_0927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1156">
            <a:off x="194700" y="1066228"/>
            <a:ext cx="4252482" cy="3050684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C:\Users\User\Desktop\мероприятия\2020\Афганистан\фото Афганистан\20200213_0940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4941">
            <a:off x="4730631" y="1018022"/>
            <a:ext cx="4254738" cy="2891966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C:\Users\User\Desktop\мероприятия\2020\Афганистан\фото Афганистан\20200213_0947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357562"/>
            <a:ext cx="4643470" cy="3286148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«Кадыровские  чтения»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5" name="Рисунок 4" descr="C:\Users\User\Desktop\мероприятия\2020\Кадыр Мырза Али\фото К.Мырзалиев\20200113_1105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162697" cy="2513768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C:\Users\User\Desktop\мероприятия\2020\Кадыр Мырза Али\фото К.Мырзалиев\20200113_1113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857232"/>
            <a:ext cx="2786082" cy="2500330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C:\Users\User\Desktop\мероприятия\2020\Кадыр Мырза Али\фото К.Мырзалиев\20200113_1118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857628"/>
            <a:ext cx="3221243" cy="2613491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 descr="C:\Users\User\Desktop\мероприятия\2020\Кадыр Мырза Али\фото К.Мырзалиев\20200113_14285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851110" y="1577990"/>
            <a:ext cx="3618861" cy="2605973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C:\Users\User\Desktop\мероприятия\2020\Кадыр Мырза Али\фото К.Мырзалиев\20200113_11215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857628"/>
            <a:ext cx="3682636" cy="2671666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Bookman Old Style" pitchFamily="18" charset="0"/>
              </a:rPr>
              <a:t>Проект “в библиотеку всей семьей”</a:t>
            </a:r>
            <a:endParaRPr lang="ru-RU" sz="28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928670"/>
            <a:ext cx="835824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       Проект "В библиотеку - всей семьей" нацелен на приобщение к чтению жителей путем пропаганды семейного чтения, творческую работу с родителями, укрепление контакта библиотеки и семьи, на привлечение детей к чтению с самого раннего возраста, также организацию семейного досуга.</a:t>
            </a: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       Семья, с семьею, о семье… Слова эти не новы в лексиконе библиотеки. С семьей связывают они свои планы и на возрождение традиции совместного домашнего чтения, и улучшение нравственного состояния общества, и творческое развитие ребенка.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       Семейное чтение – это литература, интересующая всех членов семьи, совместное с детьми обсуждение, сближающее людей разных возрастов. Творческая работа с родителями обязательно принесет свои плоды, укрепит контакт библиотеки и семьи, положительно скажется на читательской активности и читательской культуре детей. Сотрудничество родителей с библиотекой поможет увидеть в ней очаг интересного и полезного досуга, место общения.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 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       Для решения этой проблемы составлен настоящий проект. 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latin typeface="Bookman Old Style" pitchFamily="18" charset="0"/>
              </a:rPr>
              <a:t>Помощь  юных  волонтёров  </a:t>
            </a:r>
            <a:r>
              <a:rPr lang="en-US" sz="2700" b="1" i="1" dirty="0" smtClean="0">
                <a:latin typeface="Bookman Old Style" pitchFamily="18" charset="0"/>
              </a:rPr>
              <a:t>                                                      </a:t>
            </a:r>
            <a:r>
              <a:rPr lang="ru-RU" sz="2700" b="1" i="1" dirty="0" smtClean="0">
                <a:latin typeface="Bookman Old Style" pitchFamily="18" charset="0"/>
              </a:rPr>
              <a:t>в  озеленении библиотеки</a:t>
            </a:r>
            <a:endParaRPr lang="ru-RU" sz="2700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4" name="Рисунок 3" descr="C:\Users\User\Desktop\мероприятия\2020\озеленение\фото озеленение библиотеки\Новая папка\20200310_1211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3394">
            <a:off x="428596" y="785794"/>
            <a:ext cx="3429024" cy="2571768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C:\Users\User\Desktop\мероприятия\2020\озеленение\фото озеленение библиотеки\Новая папка\20200310_1216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3316949" cy="2772515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C:\Users\User\Desktop\мероприятия\2020\озеленение\фото озеленение библиотеки\Новая папка\20200310_1213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5179">
            <a:off x="5429256" y="785794"/>
            <a:ext cx="3434926" cy="2571768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C:\Users\User\Desktop\мероприятия\2020\озеленение\фото озеленение библиотеки\Новая папка\20200310_1205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571876"/>
            <a:ext cx="3643338" cy="3071834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 descr="C:\Users\User\Desktop\мероприятия\2020\озеленение\фото озеленение библиотеки\20200310_1215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64623" y="1847511"/>
            <a:ext cx="4214754" cy="3162978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Bookman Old Style" pitchFamily="18" charset="0"/>
              </a:rPr>
              <a:t>В рамках Года волонтёра акция по ремонту книг</a:t>
            </a:r>
            <a:r>
              <a:rPr lang="ru-RU" sz="2400" i="1" dirty="0" smtClean="0">
                <a:latin typeface="Bookman Old Style" pitchFamily="18" charset="0"/>
              </a:rPr>
              <a:t> </a:t>
            </a:r>
            <a:br>
              <a:rPr lang="ru-RU" sz="2400" i="1" dirty="0" smtClean="0">
                <a:latin typeface="Bookman Old Style" pitchFamily="18" charset="0"/>
              </a:rPr>
            </a:br>
            <a:r>
              <a:rPr lang="ru-RU" sz="2400" b="1" i="1" dirty="0" smtClean="0">
                <a:latin typeface="Bookman Old Style" pitchFamily="18" charset="0"/>
              </a:rPr>
              <a:t>«Будь здорова, книжка!»</a:t>
            </a:r>
            <a:endParaRPr lang="ru-RU" sz="2400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6" name="Рисунок 5" descr="C:\Users\User\Desktop\мероприятия\2020\ремонт книг\фото ремонт книг\20200212_1202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214422"/>
            <a:ext cx="3855063" cy="3235175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C:\Users\User\Desktop\20200212_120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3857651" cy="3143273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Рисунок 3" descr="C:\Users\User\Desktop\мероприятия\2020\ремонт книг\фото ремонт книг\20200212_1202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429000"/>
            <a:ext cx="3857652" cy="2935937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l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Посещение  Акимом села библиотеки,                                                      знакомство с книжно-иллюстративной  выставкой, </a:t>
            </a:r>
            <a:br>
              <a:rPr lang="ru-RU" sz="2000" b="1" i="1" dirty="0" smtClean="0">
                <a:latin typeface="Bookman Old Style" pitchFamily="18" charset="0"/>
              </a:rPr>
            </a:br>
            <a:r>
              <a:rPr lang="ru-RU" sz="2000" b="1" i="1" dirty="0" smtClean="0">
                <a:latin typeface="Bookman Old Style" pitchFamily="18" charset="0"/>
              </a:rPr>
              <a:t>посвященной  Дню  вывода  войск  из  Афганистана</a:t>
            </a:r>
            <a:endParaRPr lang="ru-RU" sz="2000" b="1" i="1" dirty="0">
              <a:latin typeface="Bookman Old Style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4" name="Рисунок 3" descr="C:\Users\User\Desktop\мероприятия\2020\Аким на день Афганистана\20200213_1004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86741">
            <a:off x="93329" y="2317716"/>
            <a:ext cx="3357586" cy="2643206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C:\Users\User\Desktop\мероприятия\2020\Аким на день Афганистана\20200213_1005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1196">
            <a:off x="5617073" y="2385431"/>
            <a:ext cx="3397693" cy="2643206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C:\Users\User\Desktop\мероприятия\2020\Аким на день Афганистана\20200214_1528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1142984"/>
            <a:ext cx="3214710" cy="2259159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C:\Users\User\Desktop\мероприятия\2020\Аким на день Афганистана\20200214_153023.jpg"/>
          <p:cNvPicPr/>
          <p:nvPr/>
        </p:nvPicPr>
        <p:blipFill>
          <a:blip r:embed="rId5" cstate="print"/>
          <a:srcRect r="10920"/>
          <a:stretch>
            <a:fillRect/>
          </a:stretch>
        </p:blipFill>
        <p:spPr bwMode="auto">
          <a:xfrm rot="5400000">
            <a:off x="3001932" y="4070374"/>
            <a:ext cx="3000396" cy="2003400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348" y="948690"/>
            <a:ext cx="77867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Имеет грамоту от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акима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села (2017г)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Благодарственное письмо от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акима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района  (2019г)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Сертификат  (85-летие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Кадыр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Мырза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Али) (2020)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Благодарственное письмо и подарок  за лучшее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портфолио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в районном конкурсе (2017)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Куаныш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Акку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– 1 место  в  обл.конкурсе  «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Селфи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с любимой книгой»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Bookman Old Style" pitchFamily="18" charset="0"/>
              </a:rPr>
              <a:t>Чеботаев</a:t>
            </a: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Дмитрий – 1 место в районном конкурсе чтецов «Я расскажу вам о войне»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Конкурс на лучшую памятку об афганцах,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 Конкурс на лучшую памятку о ветеранах ВОВ.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214290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    Наградные материалы 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1027" name="Picture 3" descr="F:\87ae47f3-8b99-49b4-a0eb-49cb22b956e5.jpg"/>
          <p:cNvPicPr>
            <a:picLocks noChangeAspect="1" noChangeArrowheads="1"/>
          </p:cNvPicPr>
          <p:nvPr/>
        </p:nvPicPr>
        <p:blipFill>
          <a:blip r:embed="rId2"/>
          <a:srcRect l="7330" t="3341" r="8373" b="4788"/>
          <a:stretch>
            <a:fillRect/>
          </a:stretch>
        </p:blipFill>
        <p:spPr bwMode="auto">
          <a:xfrm>
            <a:off x="5286380" y="1142984"/>
            <a:ext cx="3500462" cy="4429156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F:\9dc19b8a-bda0-43c3-9457-2a6bbef95f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13985">
            <a:off x="738857" y="1368599"/>
            <a:ext cx="4071966" cy="3537938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zoom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1026" name="Picture 2" descr="F:\a898fcbe-6d93-4910-9004-6043c7e1d98c.jpg"/>
          <p:cNvPicPr>
            <a:picLocks noChangeAspect="1" noChangeArrowheads="1"/>
          </p:cNvPicPr>
          <p:nvPr/>
        </p:nvPicPr>
        <p:blipFill>
          <a:blip r:embed="rId2"/>
          <a:srcRect l="8971" t="10417" r="19258" b="4166"/>
          <a:stretch>
            <a:fillRect/>
          </a:stretch>
        </p:blipFill>
        <p:spPr bwMode="auto">
          <a:xfrm>
            <a:off x="1071538" y="357166"/>
            <a:ext cx="2400378" cy="3032323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7" name="Picture 3" descr="F:\f226547b-406a-4860-b1e3-a828b3c5e1f6.jpg"/>
          <p:cNvPicPr>
            <a:picLocks noChangeAspect="1" noChangeArrowheads="1"/>
          </p:cNvPicPr>
          <p:nvPr/>
        </p:nvPicPr>
        <p:blipFill>
          <a:blip r:embed="rId3"/>
          <a:srcRect l="8553" t="15790" r="11622" b="7894"/>
          <a:stretch>
            <a:fillRect/>
          </a:stretch>
        </p:blipFill>
        <p:spPr bwMode="auto">
          <a:xfrm>
            <a:off x="2143108" y="3429000"/>
            <a:ext cx="2214578" cy="3143248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F:\455b7333-1ca2-48d8-afea-deb0fc7c5988.jpg"/>
          <p:cNvPicPr>
            <a:picLocks noChangeAspect="1" noChangeArrowheads="1"/>
          </p:cNvPicPr>
          <p:nvPr/>
        </p:nvPicPr>
        <p:blipFill>
          <a:blip r:embed="rId4"/>
          <a:srcRect l="16296" t="10480" r="12001"/>
          <a:stretch>
            <a:fillRect/>
          </a:stretch>
        </p:blipFill>
        <p:spPr bwMode="auto">
          <a:xfrm>
            <a:off x="6000760" y="285728"/>
            <a:ext cx="2357454" cy="3143272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9" name="Picture 5" descr="F:\0d1a2874-81e4-47ef-9904-9bcb74e01140.jpg"/>
          <p:cNvPicPr>
            <a:picLocks noChangeAspect="1" noChangeArrowheads="1"/>
          </p:cNvPicPr>
          <p:nvPr/>
        </p:nvPicPr>
        <p:blipFill>
          <a:blip r:embed="rId5"/>
          <a:srcRect l="4167" t="17308" b="15384"/>
          <a:stretch>
            <a:fillRect/>
          </a:stretch>
        </p:blipFill>
        <p:spPr bwMode="auto">
          <a:xfrm>
            <a:off x="5357818" y="3429000"/>
            <a:ext cx="2071684" cy="3214710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Bookman Old Style" pitchFamily="18" charset="0"/>
              </a:rPr>
              <a:t/>
            </a:r>
            <a:br>
              <a:rPr lang="ru-RU" sz="2700" b="1" dirty="0" smtClean="0">
                <a:latin typeface="Bookman Old Style" pitchFamily="18" charset="0"/>
              </a:rPr>
            </a:br>
            <a:r>
              <a:rPr lang="ru-RU" sz="2700" b="1" dirty="0" smtClean="0">
                <a:latin typeface="Bookman Old Style" pitchFamily="18" charset="0"/>
              </a:rPr>
              <a:t/>
            </a:r>
            <a:br>
              <a:rPr lang="ru-RU" sz="2700" b="1" dirty="0" smtClean="0">
                <a:latin typeface="Bookman Old Style" pitchFamily="18" charset="0"/>
              </a:rPr>
            </a:br>
            <a:r>
              <a:rPr lang="ru-RU" sz="2700" b="1" dirty="0" smtClean="0">
                <a:latin typeface="Bookman Old Style" pitchFamily="18" charset="0"/>
              </a:rPr>
              <a:t>Встречу  населения с  отслужившими солдатами</a:t>
            </a:r>
            <a:br>
              <a:rPr lang="ru-RU" sz="2700" b="1" dirty="0" smtClean="0">
                <a:latin typeface="Bookman Old Style" pitchFamily="18" charset="0"/>
              </a:rPr>
            </a:br>
            <a:r>
              <a:rPr lang="ru-RU" sz="2700" b="1" dirty="0" smtClean="0">
                <a:latin typeface="Bookman Old Style" pitchFamily="18" charset="0"/>
              </a:rPr>
              <a:t> «Доблесть. Честь. Достоинство»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6" name="Рисунок 5" descr="F:\2018\7 мая\фото 7 мая\20180504_161844.jpg"/>
          <p:cNvPicPr/>
          <p:nvPr/>
        </p:nvPicPr>
        <p:blipFill>
          <a:blip r:embed="rId2" cstate="print"/>
          <a:srcRect t="22222"/>
          <a:stretch>
            <a:fillRect/>
          </a:stretch>
        </p:blipFill>
        <p:spPr bwMode="auto">
          <a:xfrm>
            <a:off x="4214810" y="1142984"/>
            <a:ext cx="4429156" cy="2500330"/>
          </a:xfrm>
          <a:prstGeom prst="round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F:\2018\7 мая\фото 7 мая\20180504_162214.jpg"/>
          <p:cNvPicPr/>
          <p:nvPr/>
        </p:nvPicPr>
        <p:blipFill>
          <a:blip r:embed="rId3" cstate="print"/>
          <a:srcRect t="13636" b="9091"/>
          <a:stretch>
            <a:fillRect/>
          </a:stretch>
        </p:blipFill>
        <p:spPr bwMode="auto">
          <a:xfrm>
            <a:off x="785786" y="3143248"/>
            <a:ext cx="4851413" cy="2786082"/>
          </a:xfrm>
          <a:prstGeom prst="round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Литературный  вечер  «</a:t>
            </a:r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Ахмет  Байтұрсынов - қазақ  халқының ұлы  көсемі</a:t>
            </a:r>
            <a:r>
              <a:rPr lang="kk-KZ" sz="2400" b="1" i="1" dirty="0" smtClean="0">
                <a:latin typeface="Bookman Old Style" pitchFamily="18" charset="0"/>
              </a:rPr>
              <a:t>»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" name="Рисунок 5" descr="F:\2018\Ахмет Байтурсынов\фото  А.Б\20180913_10555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4000528" cy="2519224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F:\2018\Ахмет Байтурсынов\фото  А.Б\20180913_113813.jpg"/>
          <p:cNvPicPr/>
          <p:nvPr/>
        </p:nvPicPr>
        <p:blipFill>
          <a:blip r:embed="rId3" cstate="print"/>
          <a:srcRect t="15859"/>
          <a:stretch>
            <a:fillRect/>
          </a:stretch>
        </p:blipFill>
        <p:spPr bwMode="auto">
          <a:xfrm>
            <a:off x="4857752" y="1071546"/>
            <a:ext cx="3889377" cy="2571769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F:\2018\Ахмет Байтурсынов\фото  А.Б\20180913_1140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86190"/>
            <a:ext cx="4000528" cy="2786082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 descr="F:\2018\Ахмет Байтурсынов\фото  А.Б\20180913_1140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857628"/>
            <a:ext cx="4000528" cy="2678907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:\2018\история села\фото история села\20180622_1508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953019" y="1333205"/>
            <a:ext cx="3236278" cy="2427209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Встреча</a:t>
            </a:r>
            <a:r>
              <a:rPr lang="ru-RU" sz="2400" dirty="0" smtClean="0">
                <a:latin typeface="Bookman Old Style" pitchFamily="18" charset="0"/>
              </a:rPr>
              <a:t> </a:t>
            </a:r>
            <a:r>
              <a:rPr lang="ru-RU" sz="2400" b="1" dirty="0" smtClean="0">
                <a:latin typeface="Bookman Old Style" pitchFamily="18" charset="0"/>
              </a:rPr>
              <a:t>«История села в историях людей»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6" name="Рисунок 5" descr="F:\2018\история села\фото история села\20180621_1519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3151">
            <a:off x="466517" y="3253207"/>
            <a:ext cx="3578225" cy="2683669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Рисунок 7" descr="F:\2018\история села\фото история села\20180621_1604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0059">
            <a:off x="5210775" y="3554148"/>
            <a:ext cx="3489325" cy="2616994"/>
          </a:xfrm>
          <a:prstGeom prst="rect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Круглый стол «Многообразие  национальностей – наше  преимущество».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8" name="Рисунок 7" descr="F:\2018\1 мая 2018\фото 1 мая 2018\20180428_1622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3857652" cy="3228976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 descr="F:\2018\1 мая 2018\фото 1 мая 2018\20180428_1629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71546"/>
            <a:ext cx="3830643" cy="3214710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286124"/>
            <a:ext cx="4238629" cy="3341051"/>
          </a:xfrm>
          <a:prstGeom prst="ellipse">
            <a:avLst/>
          </a:prstGeom>
          <a:ln w="127000" cap="sq">
            <a:solidFill>
              <a:srgbClr val="FFC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 advClick="0" advTm="5000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1763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ru-RU" sz="2400" b="1" i="1" dirty="0" err="1" smtClean="0">
                <a:latin typeface="Bookman Old Style" pitchFamily="18" charset="0"/>
              </a:rPr>
              <a:t>Библиошоу</a:t>
            </a:r>
            <a:r>
              <a:rPr lang="ru-RU" sz="2400" b="1" i="1" dirty="0" smtClean="0">
                <a:latin typeface="Bookman Old Style" pitchFamily="18" charset="0"/>
              </a:rPr>
              <a:t>  «Детство с книжкой»                                        и обзор книг детского отдела                                                               «Весь мир – в детской литературе»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Рисунок 3" descr="20190528_1122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429000"/>
            <a:ext cx="4286247" cy="321468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90528_1127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429000"/>
            <a:ext cx="4286247" cy="3214686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20190528_11255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214546" y="1142984"/>
            <a:ext cx="4714908" cy="3036115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slow" advClick="0" advTm="5000"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1679</TotalTime>
  <Words>730</Words>
  <PresentationFormat>Экран (4:3)</PresentationFormat>
  <Paragraphs>143</Paragraphs>
  <Slides>46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Нуринская ЦБС  Заречная сельская библиотека </vt:lpstr>
      <vt:lpstr> Контрольные показатели </vt:lpstr>
      <vt:lpstr>Работа библиотеки в онлайн режиме: </vt:lpstr>
      <vt:lpstr>Проект “в библиотеку всей семьей”</vt:lpstr>
      <vt:lpstr>  Встречу  населения с  отслужившими солдатами  «Доблесть. Честь. Достоинство» </vt:lpstr>
      <vt:lpstr>Литературный  вечер  «Ахмет  Байтұрсынов - қазақ  халқының ұлы  көсемі»</vt:lpstr>
      <vt:lpstr>Встреча «История села в историях людей»</vt:lpstr>
      <vt:lpstr>Круглый стол «Многообразие  национальностей – наше  преимущество».</vt:lpstr>
      <vt:lpstr>Библиошоу  «Детство с книжкой»                                        и обзор книг детского отдела                                                               «Весь мир – в детской литературе» </vt:lpstr>
      <vt:lpstr> Книжная выставка «Ел қорғау – ердің  міңдеті» и час патриотического воспитания    «Ерлер - жердің қорғаны»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Заречное ауылдық кітапханасында 2020ж өткізілген  іс–шаралар.  Мероприятия,  проведенные в сельской  библиотеке с.Заречное                                       в 2020г</vt:lpstr>
      <vt:lpstr> Исторический  час  «Дархан  дала  ұстазы – Просветитель  Великой  степи» </vt:lpstr>
      <vt:lpstr>Час  памяти  «Афган, ты боль и память наша»</vt:lpstr>
      <vt:lpstr>«Кадыровские  чтения»</vt:lpstr>
      <vt:lpstr>Помощь  юных  волонтёров                                                        в  озеленении библиотеки</vt:lpstr>
      <vt:lpstr>В рамках Года волонтёра акция по ремонту книг  «Будь здорова, книжка!»</vt:lpstr>
      <vt:lpstr>Посещение  Акимом села библиотеки,                                                      знакомство с книжно-иллюстративной  выставкой,  посвященной  Дню  вывода  войск  из  Афганистана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214</cp:revision>
  <dcterms:created xsi:type="dcterms:W3CDTF">2020-03-02T04:08:22Z</dcterms:created>
  <dcterms:modified xsi:type="dcterms:W3CDTF">2020-09-29T05:50:57Z</dcterms:modified>
</cp:coreProperties>
</file>